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411" r:id="rId3"/>
    <p:sldId id="414" r:id="rId4"/>
    <p:sldId id="415" r:id="rId5"/>
    <p:sldId id="416" r:id="rId6"/>
    <p:sldId id="417" r:id="rId7"/>
    <p:sldId id="418" r:id="rId8"/>
    <p:sldId id="410" r:id="rId9"/>
    <p:sldId id="398" r:id="rId10"/>
    <p:sldId id="396" r:id="rId11"/>
    <p:sldId id="408" r:id="rId12"/>
    <p:sldId id="397" r:id="rId13"/>
    <p:sldId id="428" r:id="rId14"/>
    <p:sldId id="399" r:id="rId15"/>
    <p:sldId id="400" r:id="rId16"/>
    <p:sldId id="419" r:id="rId17"/>
    <p:sldId id="409" r:id="rId18"/>
    <p:sldId id="401" r:id="rId19"/>
    <p:sldId id="429" r:id="rId20"/>
    <p:sldId id="430" r:id="rId21"/>
    <p:sldId id="404" r:id="rId22"/>
    <p:sldId id="432" r:id="rId23"/>
    <p:sldId id="405" r:id="rId24"/>
    <p:sldId id="420" r:id="rId25"/>
    <p:sldId id="406" r:id="rId26"/>
    <p:sldId id="422" r:id="rId27"/>
    <p:sldId id="421" r:id="rId28"/>
    <p:sldId id="425" r:id="rId29"/>
    <p:sldId id="423" r:id="rId30"/>
    <p:sldId id="427" r:id="rId31"/>
    <p:sldId id="426" r:id="rId32"/>
    <p:sldId id="424" r:id="rId33"/>
    <p:sldId id="407" r:id="rId34"/>
    <p:sldId id="431" r:id="rId35"/>
    <p:sldId id="321" r:id="rId36"/>
  </p:sldIdLst>
  <p:sldSz cx="12192000" cy="6858000"/>
  <p:notesSz cx="6858000" cy="9144000"/>
  <p:embeddedFontLs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
          <p15:clr>
            <a:srgbClr val="A4A3A4"/>
          </p15:clr>
        </p15:guide>
        <p15:guide id="2">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iAt/+f3ibO3jh+KclEmtjQkfwA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758581-6398-40AA-856C-BBE4E32CC421}">
  <a:tblStyle styleId="{CC758581-6398-40AA-856C-BBE4E32CC42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43" autoAdjust="0"/>
  </p:normalViewPr>
  <p:slideViewPr>
    <p:cSldViewPr snapToGrid="0">
      <p:cViewPr varScale="1">
        <p:scale>
          <a:sx n="90" d="100"/>
          <a:sy n="90" d="100"/>
        </p:scale>
        <p:origin x="1356" y="66"/>
      </p:cViewPr>
      <p:guideLst>
        <p:guide orient="horz" pos="96"/>
        <p:guide/>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10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11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530ACB-6D7B-4C62-96F6-06B4B622E1AD}"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2A4169DE-21D4-43E1-9643-1440B9C0FEBD}">
      <dgm:prSet phldrT="[Text]"/>
      <dgm:spPr/>
      <dgm:t>
        <a:bodyPr/>
        <a:lstStyle/>
        <a:p>
          <a:r>
            <a:rPr lang="en-US" dirty="0" smtClean="0"/>
            <a:t>Consistency and Efficiency in Operations</a:t>
          </a:r>
          <a:endParaRPr lang="en-US" dirty="0"/>
        </a:p>
      </dgm:t>
    </dgm:pt>
    <dgm:pt modelId="{6B03D387-435C-4480-B17C-E6B0403C9E01}" type="parTrans" cxnId="{7B908F37-79D8-4C00-BCD0-708BF4AAC831}">
      <dgm:prSet/>
      <dgm:spPr/>
      <dgm:t>
        <a:bodyPr/>
        <a:lstStyle/>
        <a:p>
          <a:endParaRPr lang="en-US"/>
        </a:p>
      </dgm:t>
    </dgm:pt>
    <dgm:pt modelId="{F731AC0B-1DE5-43F6-90E4-090673EE1859}" type="sibTrans" cxnId="{7B908F37-79D8-4C00-BCD0-708BF4AAC831}">
      <dgm:prSet/>
      <dgm:spPr/>
      <dgm:t>
        <a:bodyPr/>
        <a:lstStyle/>
        <a:p>
          <a:endParaRPr lang="en-US"/>
        </a:p>
      </dgm:t>
    </dgm:pt>
    <dgm:pt modelId="{4CB0FE97-6B1A-409E-B7D3-ECC96D5934CA}">
      <dgm:prSet phldrT="[Text]"/>
      <dgm:spPr/>
      <dgm:t>
        <a:bodyPr/>
        <a:lstStyle/>
        <a:p>
          <a:r>
            <a:rPr lang="en-US" dirty="0" smtClean="0"/>
            <a:t>Accelerating Deployment Cycles</a:t>
          </a:r>
          <a:endParaRPr lang="en-US" dirty="0"/>
        </a:p>
      </dgm:t>
    </dgm:pt>
    <dgm:pt modelId="{41E6A249-CFFA-4A80-B415-ECFCDA6B1852}" type="parTrans" cxnId="{0F17291A-A78C-4260-AB8B-BE8776AF361F}">
      <dgm:prSet/>
      <dgm:spPr/>
      <dgm:t>
        <a:bodyPr/>
        <a:lstStyle/>
        <a:p>
          <a:endParaRPr lang="en-US"/>
        </a:p>
      </dgm:t>
    </dgm:pt>
    <dgm:pt modelId="{FE307EE6-7618-46ED-A655-DFE29BF129B4}" type="sibTrans" cxnId="{0F17291A-A78C-4260-AB8B-BE8776AF361F}">
      <dgm:prSet/>
      <dgm:spPr/>
      <dgm:t>
        <a:bodyPr/>
        <a:lstStyle/>
        <a:p>
          <a:endParaRPr lang="en-US"/>
        </a:p>
      </dgm:t>
    </dgm:pt>
    <dgm:pt modelId="{58F3B5B5-E172-4128-8E01-9AC02785C9EF}">
      <dgm:prSet phldrT="[Text]"/>
      <dgm:spPr/>
      <dgm:t>
        <a:bodyPr/>
        <a:lstStyle/>
        <a:p>
          <a:r>
            <a:rPr lang="en-US" dirty="0" smtClean="0"/>
            <a:t>Reducing Manual Error</a:t>
          </a:r>
          <a:endParaRPr lang="en-US" dirty="0"/>
        </a:p>
      </dgm:t>
    </dgm:pt>
    <dgm:pt modelId="{0DF56173-7716-4A21-9BD9-F63D2D2E99F7}" type="parTrans" cxnId="{F1FCFD48-562B-44DC-9E2B-BDF58C381D4A}">
      <dgm:prSet/>
      <dgm:spPr/>
      <dgm:t>
        <a:bodyPr/>
        <a:lstStyle/>
        <a:p>
          <a:endParaRPr lang="en-US"/>
        </a:p>
      </dgm:t>
    </dgm:pt>
    <dgm:pt modelId="{B2AB973F-DDD4-42BE-8EFA-A792F46CA847}" type="sibTrans" cxnId="{F1FCFD48-562B-44DC-9E2B-BDF58C381D4A}">
      <dgm:prSet/>
      <dgm:spPr/>
      <dgm:t>
        <a:bodyPr/>
        <a:lstStyle/>
        <a:p>
          <a:endParaRPr lang="en-US"/>
        </a:p>
      </dgm:t>
    </dgm:pt>
    <dgm:pt modelId="{F8263213-21AC-4D90-AC6A-3A75E73E2BBC}" type="pres">
      <dgm:prSet presAssocID="{8D530ACB-6D7B-4C62-96F6-06B4B622E1AD}" presName="linear" presStyleCnt="0">
        <dgm:presLayoutVars>
          <dgm:dir/>
          <dgm:animLvl val="lvl"/>
          <dgm:resizeHandles val="exact"/>
        </dgm:presLayoutVars>
      </dgm:prSet>
      <dgm:spPr/>
      <dgm:t>
        <a:bodyPr/>
        <a:lstStyle/>
        <a:p>
          <a:endParaRPr lang="en-US"/>
        </a:p>
      </dgm:t>
    </dgm:pt>
    <dgm:pt modelId="{02F20247-EB10-4AF8-A107-0226ADF431F1}" type="pres">
      <dgm:prSet presAssocID="{2A4169DE-21D4-43E1-9643-1440B9C0FEBD}" presName="parentLin" presStyleCnt="0"/>
      <dgm:spPr/>
    </dgm:pt>
    <dgm:pt modelId="{EDCCDD58-4A81-4A45-B037-C079724A6F28}" type="pres">
      <dgm:prSet presAssocID="{2A4169DE-21D4-43E1-9643-1440B9C0FEBD}" presName="parentLeftMargin" presStyleLbl="node1" presStyleIdx="0" presStyleCnt="3"/>
      <dgm:spPr/>
      <dgm:t>
        <a:bodyPr/>
        <a:lstStyle/>
        <a:p>
          <a:endParaRPr lang="en-US"/>
        </a:p>
      </dgm:t>
    </dgm:pt>
    <dgm:pt modelId="{5B7A381F-6A3D-4072-B7E9-ADC102F78F71}" type="pres">
      <dgm:prSet presAssocID="{2A4169DE-21D4-43E1-9643-1440B9C0FEBD}" presName="parentText" presStyleLbl="node1" presStyleIdx="0" presStyleCnt="3">
        <dgm:presLayoutVars>
          <dgm:chMax val="0"/>
          <dgm:bulletEnabled val="1"/>
        </dgm:presLayoutVars>
      </dgm:prSet>
      <dgm:spPr/>
      <dgm:t>
        <a:bodyPr/>
        <a:lstStyle/>
        <a:p>
          <a:endParaRPr lang="en-US"/>
        </a:p>
      </dgm:t>
    </dgm:pt>
    <dgm:pt modelId="{78B53703-7258-4C66-A941-C619002B00FD}" type="pres">
      <dgm:prSet presAssocID="{2A4169DE-21D4-43E1-9643-1440B9C0FEBD}" presName="negativeSpace" presStyleCnt="0"/>
      <dgm:spPr/>
    </dgm:pt>
    <dgm:pt modelId="{23D1601D-48A3-4D45-955B-177D20458EEE}" type="pres">
      <dgm:prSet presAssocID="{2A4169DE-21D4-43E1-9643-1440B9C0FEBD}" presName="childText" presStyleLbl="conFgAcc1" presStyleIdx="0" presStyleCnt="3">
        <dgm:presLayoutVars>
          <dgm:bulletEnabled val="1"/>
        </dgm:presLayoutVars>
      </dgm:prSet>
      <dgm:spPr/>
    </dgm:pt>
    <dgm:pt modelId="{F01F50A8-145F-48A8-99B2-824AC30DEA45}" type="pres">
      <dgm:prSet presAssocID="{F731AC0B-1DE5-43F6-90E4-090673EE1859}" presName="spaceBetweenRectangles" presStyleCnt="0"/>
      <dgm:spPr/>
    </dgm:pt>
    <dgm:pt modelId="{60B16E14-8671-4779-805D-3AC9CB9FF7D6}" type="pres">
      <dgm:prSet presAssocID="{4CB0FE97-6B1A-409E-B7D3-ECC96D5934CA}" presName="parentLin" presStyleCnt="0"/>
      <dgm:spPr/>
    </dgm:pt>
    <dgm:pt modelId="{7036C013-7DF7-45A4-8721-AB20C252386B}" type="pres">
      <dgm:prSet presAssocID="{4CB0FE97-6B1A-409E-B7D3-ECC96D5934CA}" presName="parentLeftMargin" presStyleLbl="node1" presStyleIdx="0" presStyleCnt="3"/>
      <dgm:spPr/>
      <dgm:t>
        <a:bodyPr/>
        <a:lstStyle/>
        <a:p>
          <a:endParaRPr lang="en-US"/>
        </a:p>
      </dgm:t>
    </dgm:pt>
    <dgm:pt modelId="{E27BB981-D0A1-4973-95FE-16738B28240B}" type="pres">
      <dgm:prSet presAssocID="{4CB0FE97-6B1A-409E-B7D3-ECC96D5934CA}" presName="parentText" presStyleLbl="node1" presStyleIdx="1" presStyleCnt="3">
        <dgm:presLayoutVars>
          <dgm:chMax val="0"/>
          <dgm:bulletEnabled val="1"/>
        </dgm:presLayoutVars>
      </dgm:prSet>
      <dgm:spPr/>
      <dgm:t>
        <a:bodyPr/>
        <a:lstStyle/>
        <a:p>
          <a:endParaRPr lang="en-US"/>
        </a:p>
      </dgm:t>
    </dgm:pt>
    <dgm:pt modelId="{E11CD90A-05F3-49E8-9DDF-4CFFD73B4B20}" type="pres">
      <dgm:prSet presAssocID="{4CB0FE97-6B1A-409E-B7D3-ECC96D5934CA}" presName="negativeSpace" presStyleCnt="0"/>
      <dgm:spPr/>
    </dgm:pt>
    <dgm:pt modelId="{11E8C46B-2AA3-4233-B356-39B07BB55AD6}" type="pres">
      <dgm:prSet presAssocID="{4CB0FE97-6B1A-409E-B7D3-ECC96D5934CA}" presName="childText" presStyleLbl="conFgAcc1" presStyleIdx="1" presStyleCnt="3">
        <dgm:presLayoutVars>
          <dgm:bulletEnabled val="1"/>
        </dgm:presLayoutVars>
      </dgm:prSet>
      <dgm:spPr/>
    </dgm:pt>
    <dgm:pt modelId="{76C208FC-182B-4A9C-A4C8-195645D7A027}" type="pres">
      <dgm:prSet presAssocID="{FE307EE6-7618-46ED-A655-DFE29BF129B4}" presName="spaceBetweenRectangles" presStyleCnt="0"/>
      <dgm:spPr/>
    </dgm:pt>
    <dgm:pt modelId="{C8AF4EA0-282F-4D10-BE96-963F201BCA81}" type="pres">
      <dgm:prSet presAssocID="{58F3B5B5-E172-4128-8E01-9AC02785C9EF}" presName="parentLin" presStyleCnt="0"/>
      <dgm:spPr/>
    </dgm:pt>
    <dgm:pt modelId="{244A269B-47B5-4F66-8B97-43D2AA01A273}" type="pres">
      <dgm:prSet presAssocID="{58F3B5B5-E172-4128-8E01-9AC02785C9EF}" presName="parentLeftMargin" presStyleLbl="node1" presStyleIdx="1" presStyleCnt="3"/>
      <dgm:spPr/>
      <dgm:t>
        <a:bodyPr/>
        <a:lstStyle/>
        <a:p>
          <a:endParaRPr lang="en-US"/>
        </a:p>
      </dgm:t>
    </dgm:pt>
    <dgm:pt modelId="{E23FF9BD-809D-4A52-B9C8-B78223247313}" type="pres">
      <dgm:prSet presAssocID="{58F3B5B5-E172-4128-8E01-9AC02785C9EF}" presName="parentText" presStyleLbl="node1" presStyleIdx="2" presStyleCnt="3">
        <dgm:presLayoutVars>
          <dgm:chMax val="0"/>
          <dgm:bulletEnabled val="1"/>
        </dgm:presLayoutVars>
      </dgm:prSet>
      <dgm:spPr/>
      <dgm:t>
        <a:bodyPr/>
        <a:lstStyle/>
        <a:p>
          <a:endParaRPr lang="en-US"/>
        </a:p>
      </dgm:t>
    </dgm:pt>
    <dgm:pt modelId="{06CEFA36-E45F-4FC3-BF7F-83B62288D7F9}" type="pres">
      <dgm:prSet presAssocID="{58F3B5B5-E172-4128-8E01-9AC02785C9EF}" presName="negativeSpace" presStyleCnt="0"/>
      <dgm:spPr/>
    </dgm:pt>
    <dgm:pt modelId="{7C5356DC-491B-4866-8AF8-7B1F63A80A99}" type="pres">
      <dgm:prSet presAssocID="{58F3B5B5-E172-4128-8E01-9AC02785C9EF}" presName="childText" presStyleLbl="conFgAcc1" presStyleIdx="2" presStyleCnt="3">
        <dgm:presLayoutVars>
          <dgm:bulletEnabled val="1"/>
        </dgm:presLayoutVars>
      </dgm:prSet>
      <dgm:spPr/>
    </dgm:pt>
  </dgm:ptLst>
  <dgm:cxnLst>
    <dgm:cxn modelId="{0F17291A-A78C-4260-AB8B-BE8776AF361F}" srcId="{8D530ACB-6D7B-4C62-96F6-06B4B622E1AD}" destId="{4CB0FE97-6B1A-409E-B7D3-ECC96D5934CA}" srcOrd="1" destOrd="0" parTransId="{41E6A249-CFFA-4A80-B415-ECFCDA6B1852}" sibTransId="{FE307EE6-7618-46ED-A655-DFE29BF129B4}"/>
    <dgm:cxn modelId="{14704647-571D-4AFD-81D7-193B0CFEAC75}" type="presOf" srcId="{2A4169DE-21D4-43E1-9643-1440B9C0FEBD}" destId="{EDCCDD58-4A81-4A45-B037-C079724A6F28}" srcOrd="0" destOrd="0" presId="urn:microsoft.com/office/officeart/2005/8/layout/list1"/>
    <dgm:cxn modelId="{7B908F37-79D8-4C00-BCD0-708BF4AAC831}" srcId="{8D530ACB-6D7B-4C62-96F6-06B4B622E1AD}" destId="{2A4169DE-21D4-43E1-9643-1440B9C0FEBD}" srcOrd="0" destOrd="0" parTransId="{6B03D387-435C-4480-B17C-E6B0403C9E01}" sibTransId="{F731AC0B-1DE5-43F6-90E4-090673EE1859}"/>
    <dgm:cxn modelId="{6041162B-EC13-473D-962C-06AFD024588D}" type="presOf" srcId="{58F3B5B5-E172-4128-8E01-9AC02785C9EF}" destId="{244A269B-47B5-4F66-8B97-43D2AA01A273}" srcOrd="0" destOrd="0" presId="urn:microsoft.com/office/officeart/2005/8/layout/list1"/>
    <dgm:cxn modelId="{9E04DF9A-94F2-4331-8B3B-BEEBE2D1BD38}" type="presOf" srcId="{4CB0FE97-6B1A-409E-B7D3-ECC96D5934CA}" destId="{7036C013-7DF7-45A4-8721-AB20C252386B}" srcOrd="0" destOrd="0" presId="urn:microsoft.com/office/officeart/2005/8/layout/list1"/>
    <dgm:cxn modelId="{54969A87-C185-4F66-8867-E5EB7A7C5D1D}" type="presOf" srcId="{4CB0FE97-6B1A-409E-B7D3-ECC96D5934CA}" destId="{E27BB981-D0A1-4973-95FE-16738B28240B}" srcOrd="1" destOrd="0" presId="urn:microsoft.com/office/officeart/2005/8/layout/list1"/>
    <dgm:cxn modelId="{99AD3FC9-22AA-4B01-A437-6E0DFC47B792}" type="presOf" srcId="{2A4169DE-21D4-43E1-9643-1440B9C0FEBD}" destId="{5B7A381F-6A3D-4072-B7E9-ADC102F78F71}" srcOrd="1" destOrd="0" presId="urn:microsoft.com/office/officeart/2005/8/layout/list1"/>
    <dgm:cxn modelId="{BD6D8242-CE60-493D-9F0A-D392796004F8}" type="presOf" srcId="{8D530ACB-6D7B-4C62-96F6-06B4B622E1AD}" destId="{F8263213-21AC-4D90-AC6A-3A75E73E2BBC}" srcOrd="0" destOrd="0" presId="urn:microsoft.com/office/officeart/2005/8/layout/list1"/>
    <dgm:cxn modelId="{F1FCFD48-562B-44DC-9E2B-BDF58C381D4A}" srcId="{8D530ACB-6D7B-4C62-96F6-06B4B622E1AD}" destId="{58F3B5B5-E172-4128-8E01-9AC02785C9EF}" srcOrd="2" destOrd="0" parTransId="{0DF56173-7716-4A21-9BD9-F63D2D2E99F7}" sibTransId="{B2AB973F-DDD4-42BE-8EFA-A792F46CA847}"/>
    <dgm:cxn modelId="{BF26ADC6-1280-4BA3-970E-180C87ECA3B4}" type="presOf" srcId="{58F3B5B5-E172-4128-8E01-9AC02785C9EF}" destId="{E23FF9BD-809D-4A52-B9C8-B78223247313}" srcOrd="1" destOrd="0" presId="urn:microsoft.com/office/officeart/2005/8/layout/list1"/>
    <dgm:cxn modelId="{1C1475BC-33A5-4E46-A681-D53A898BC87E}" type="presParOf" srcId="{F8263213-21AC-4D90-AC6A-3A75E73E2BBC}" destId="{02F20247-EB10-4AF8-A107-0226ADF431F1}" srcOrd="0" destOrd="0" presId="urn:microsoft.com/office/officeart/2005/8/layout/list1"/>
    <dgm:cxn modelId="{1D1B3753-10BA-4E9B-85C6-481AB5DAF3AD}" type="presParOf" srcId="{02F20247-EB10-4AF8-A107-0226ADF431F1}" destId="{EDCCDD58-4A81-4A45-B037-C079724A6F28}" srcOrd="0" destOrd="0" presId="urn:microsoft.com/office/officeart/2005/8/layout/list1"/>
    <dgm:cxn modelId="{FCF64601-F864-450E-B286-16C159F1B573}" type="presParOf" srcId="{02F20247-EB10-4AF8-A107-0226ADF431F1}" destId="{5B7A381F-6A3D-4072-B7E9-ADC102F78F71}" srcOrd="1" destOrd="0" presId="urn:microsoft.com/office/officeart/2005/8/layout/list1"/>
    <dgm:cxn modelId="{4C9FF83A-8994-4A44-9C39-E9D1717983D5}" type="presParOf" srcId="{F8263213-21AC-4D90-AC6A-3A75E73E2BBC}" destId="{78B53703-7258-4C66-A941-C619002B00FD}" srcOrd="1" destOrd="0" presId="urn:microsoft.com/office/officeart/2005/8/layout/list1"/>
    <dgm:cxn modelId="{5E044880-DC15-4AC2-8C58-8D93FCECFDBD}" type="presParOf" srcId="{F8263213-21AC-4D90-AC6A-3A75E73E2BBC}" destId="{23D1601D-48A3-4D45-955B-177D20458EEE}" srcOrd="2" destOrd="0" presId="urn:microsoft.com/office/officeart/2005/8/layout/list1"/>
    <dgm:cxn modelId="{D427B06D-2A56-4E09-A2DA-9588C71869A1}" type="presParOf" srcId="{F8263213-21AC-4D90-AC6A-3A75E73E2BBC}" destId="{F01F50A8-145F-48A8-99B2-824AC30DEA45}" srcOrd="3" destOrd="0" presId="urn:microsoft.com/office/officeart/2005/8/layout/list1"/>
    <dgm:cxn modelId="{7F8FA476-1E5F-485C-B7A8-02746363A915}" type="presParOf" srcId="{F8263213-21AC-4D90-AC6A-3A75E73E2BBC}" destId="{60B16E14-8671-4779-805D-3AC9CB9FF7D6}" srcOrd="4" destOrd="0" presId="urn:microsoft.com/office/officeart/2005/8/layout/list1"/>
    <dgm:cxn modelId="{9EF4423E-50DC-4800-866E-AAFB90BEB642}" type="presParOf" srcId="{60B16E14-8671-4779-805D-3AC9CB9FF7D6}" destId="{7036C013-7DF7-45A4-8721-AB20C252386B}" srcOrd="0" destOrd="0" presId="urn:microsoft.com/office/officeart/2005/8/layout/list1"/>
    <dgm:cxn modelId="{70D588D5-9CFA-4C8D-A4F3-00B57EE55C7E}" type="presParOf" srcId="{60B16E14-8671-4779-805D-3AC9CB9FF7D6}" destId="{E27BB981-D0A1-4973-95FE-16738B28240B}" srcOrd="1" destOrd="0" presId="urn:microsoft.com/office/officeart/2005/8/layout/list1"/>
    <dgm:cxn modelId="{59670A7B-3A5D-4008-8C39-552B36EF94A0}" type="presParOf" srcId="{F8263213-21AC-4D90-AC6A-3A75E73E2BBC}" destId="{E11CD90A-05F3-49E8-9DDF-4CFFD73B4B20}" srcOrd="5" destOrd="0" presId="urn:microsoft.com/office/officeart/2005/8/layout/list1"/>
    <dgm:cxn modelId="{D9D44EBE-40FD-4B5A-977E-35684069F455}" type="presParOf" srcId="{F8263213-21AC-4D90-AC6A-3A75E73E2BBC}" destId="{11E8C46B-2AA3-4233-B356-39B07BB55AD6}" srcOrd="6" destOrd="0" presId="urn:microsoft.com/office/officeart/2005/8/layout/list1"/>
    <dgm:cxn modelId="{75DC7703-C277-4BBD-A4BE-2A6B39130178}" type="presParOf" srcId="{F8263213-21AC-4D90-AC6A-3A75E73E2BBC}" destId="{76C208FC-182B-4A9C-A4C8-195645D7A027}" srcOrd="7" destOrd="0" presId="urn:microsoft.com/office/officeart/2005/8/layout/list1"/>
    <dgm:cxn modelId="{C5A159F9-8C6F-4E81-B72B-EA18F0449949}" type="presParOf" srcId="{F8263213-21AC-4D90-AC6A-3A75E73E2BBC}" destId="{C8AF4EA0-282F-4D10-BE96-963F201BCA81}" srcOrd="8" destOrd="0" presId="urn:microsoft.com/office/officeart/2005/8/layout/list1"/>
    <dgm:cxn modelId="{0624816D-AC98-4339-93A3-9DADCD738B58}" type="presParOf" srcId="{C8AF4EA0-282F-4D10-BE96-963F201BCA81}" destId="{244A269B-47B5-4F66-8B97-43D2AA01A273}" srcOrd="0" destOrd="0" presId="urn:microsoft.com/office/officeart/2005/8/layout/list1"/>
    <dgm:cxn modelId="{87B64408-A38F-4ADC-9A02-16BB36BFBE73}" type="presParOf" srcId="{C8AF4EA0-282F-4D10-BE96-963F201BCA81}" destId="{E23FF9BD-809D-4A52-B9C8-B78223247313}" srcOrd="1" destOrd="0" presId="urn:microsoft.com/office/officeart/2005/8/layout/list1"/>
    <dgm:cxn modelId="{9B49E8D2-3646-4418-B831-DB419E177868}" type="presParOf" srcId="{F8263213-21AC-4D90-AC6A-3A75E73E2BBC}" destId="{06CEFA36-E45F-4FC3-BF7F-83B62288D7F9}" srcOrd="9" destOrd="0" presId="urn:microsoft.com/office/officeart/2005/8/layout/list1"/>
    <dgm:cxn modelId="{BB30C82D-11B5-4FFE-A7D3-B92565CE21CE}" type="presParOf" srcId="{F8263213-21AC-4D90-AC6A-3A75E73E2BBC}" destId="{7C5356DC-491B-4866-8AF8-7B1F63A80A99}"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1601D-48A3-4D45-955B-177D20458EEE}">
      <dsp:nvSpPr>
        <dsp:cNvPr id="0" name=""/>
        <dsp:cNvSpPr/>
      </dsp:nvSpPr>
      <dsp:spPr>
        <a:xfrm>
          <a:off x="0" y="557384"/>
          <a:ext cx="5505804" cy="6552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A381F-6A3D-4072-B7E9-ADC102F78F71}">
      <dsp:nvSpPr>
        <dsp:cNvPr id="0" name=""/>
        <dsp:cNvSpPr/>
      </dsp:nvSpPr>
      <dsp:spPr>
        <a:xfrm>
          <a:off x="275290" y="173624"/>
          <a:ext cx="3854063" cy="7675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674" tIns="0" rIns="145674" bIns="0" numCol="1" spcCol="1270" anchor="ctr" anchorCtr="0">
          <a:noAutofit/>
        </a:bodyPr>
        <a:lstStyle/>
        <a:p>
          <a:pPr lvl="0" algn="l" defTabSz="1155700">
            <a:lnSpc>
              <a:spcPct val="90000"/>
            </a:lnSpc>
            <a:spcBef>
              <a:spcPct val="0"/>
            </a:spcBef>
            <a:spcAft>
              <a:spcPct val="35000"/>
            </a:spcAft>
          </a:pPr>
          <a:r>
            <a:rPr lang="en-US" sz="2600" kern="1200" dirty="0" smtClean="0"/>
            <a:t>Consistency and Efficiency in Operations</a:t>
          </a:r>
          <a:endParaRPr lang="en-US" sz="2600" kern="1200" dirty="0"/>
        </a:p>
      </dsp:txBody>
      <dsp:txXfrm>
        <a:off x="312757" y="211091"/>
        <a:ext cx="3779129" cy="692586"/>
      </dsp:txXfrm>
    </dsp:sp>
    <dsp:sp modelId="{11E8C46B-2AA3-4233-B356-39B07BB55AD6}">
      <dsp:nvSpPr>
        <dsp:cNvPr id="0" name=""/>
        <dsp:cNvSpPr/>
      </dsp:nvSpPr>
      <dsp:spPr>
        <a:xfrm>
          <a:off x="0" y="1736745"/>
          <a:ext cx="5505804" cy="655200"/>
        </a:xfrm>
        <a:prstGeom prst="rect">
          <a:avLst/>
        </a:prstGeom>
        <a:solidFill>
          <a:schemeClr val="lt1">
            <a:alpha val="90000"/>
            <a:hueOff val="0"/>
            <a:satOff val="0"/>
            <a:lumOff val="0"/>
            <a:alphaOff val="0"/>
          </a:schemeClr>
        </a:solidFill>
        <a:ln w="25400" cap="flat" cmpd="sng" algn="ctr">
          <a:solidFill>
            <a:schemeClr val="accent4">
              <a:hueOff val="4900445"/>
              <a:satOff val="-20388"/>
              <a:lumOff val="4804"/>
              <a:alphaOff val="0"/>
            </a:schemeClr>
          </a:solidFill>
          <a:prstDash val="solid"/>
        </a:ln>
        <a:effectLst/>
      </dsp:spPr>
      <dsp:style>
        <a:lnRef idx="2">
          <a:scrgbClr r="0" g="0" b="0"/>
        </a:lnRef>
        <a:fillRef idx="1">
          <a:scrgbClr r="0" g="0" b="0"/>
        </a:fillRef>
        <a:effectRef idx="0">
          <a:scrgbClr r="0" g="0" b="0"/>
        </a:effectRef>
        <a:fontRef idx="minor"/>
      </dsp:style>
    </dsp:sp>
    <dsp:sp modelId="{E27BB981-D0A1-4973-95FE-16738B28240B}">
      <dsp:nvSpPr>
        <dsp:cNvPr id="0" name=""/>
        <dsp:cNvSpPr/>
      </dsp:nvSpPr>
      <dsp:spPr>
        <a:xfrm>
          <a:off x="275290" y="1352985"/>
          <a:ext cx="3854063" cy="767520"/>
        </a:xfrm>
        <a:prstGeom prst="roundRect">
          <a:avLst/>
        </a:prstGeom>
        <a:solidFill>
          <a:schemeClr val="accent4">
            <a:hueOff val="4900445"/>
            <a:satOff val="-20388"/>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674" tIns="0" rIns="145674" bIns="0" numCol="1" spcCol="1270" anchor="ctr" anchorCtr="0">
          <a:noAutofit/>
        </a:bodyPr>
        <a:lstStyle/>
        <a:p>
          <a:pPr lvl="0" algn="l" defTabSz="1155700">
            <a:lnSpc>
              <a:spcPct val="90000"/>
            </a:lnSpc>
            <a:spcBef>
              <a:spcPct val="0"/>
            </a:spcBef>
            <a:spcAft>
              <a:spcPct val="35000"/>
            </a:spcAft>
          </a:pPr>
          <a:r>
            <a:rPr lang="en-US" sz="2600" kern="1200" dirty="0" smtClean="0"/>
            <a:t>Accelerating Deployment Cycles</a:t>
          </a:r>
          <a:endParaRPr lang="en-US" sz="2600" kern="1200" dirty="0"/>
        </a:p>
      </dsp:txBody>
      <dsp:txXfrm>
        <a:off x="312757" y="1390452"/>
        <a:ext cx="3779129" cy="692586"/>
      </dsp:txXfrm>
    </dsp:sp>
    <dsp:sp modelId="{7C5356DC-491B-4866-8AF8-7B1F63A80A99}">
      <dsp:nvSpPr>
        <dsp:cNvPr id="0" name=""/>
        <dsp:cNvSpPr/>
      </dsp:nvSpPr>
      <dsp:spPr>
        <a:xfrm>
          <a:off x="0" y="2916105"/>
          <a:ext cx="5505804" cy="655200"/>
        </a:xfrm>
        <a:prstGeom prst="rect">
          <a:avLst/>
        </a:prstGeom>
        <a:solidFill>
          <a:schemeClr val="lt1">
            <a:alpha val="90000"/>
            <a:hueOff val="0"/>
            <a:satOff val="0"/>
            <a:lumOff val="0"/>
            <a:alphaOff val="0"/>
          </a:schemeClr>
        </a:solidFill>
        <a:ln w="25400" cap="flat" cmpd="sng" algn="ctr">
          <a:solidFill>
            <a:schemeClr val="accent4">
              <a:hueOff val="9800891"/>
              <a:satOff val="-40777"/>
              <a:lumOff val="9608"/>
              <a:alphaOff val="0"/>
            </a:schemeClr>
          </a:solidFill>
          <a:prstDash val="solid"/>
        </a:ln>
        <a:effectLst/>
      </dsp:spPr>
      <dsp:style>
        <a:lnRef idx="2">
          <a:scrgbClr r="0" g="0" b="0"/>
        </a:lnRef>
        <a:fillRef idx="1">
          <a:scrgbClr r="0" g="0" b="0"/>
        </a:fillRef>
        <a:effectRef idx="0">
          <a:scrgbClr r="0" g="0" b="0"/>
        </a:effectRef>
        <a:fontRef idx="minor"/>
      </dsp:style>
    </dsp:sp>
    <dsp:sp modelId="{E23FF9BD-809D-4A52-B9C8-B78223247313}">
      <dsp:nvSpPr>
        <dsp:cNvPr id="0" name=""/>
        <dsp:cNvSpPr/>
      </dsp:nvSpPr>
      <dsp:spPr>
        <a:xfrm>
          <a:off x="275290" y="2532345"/>
          <a:ext cx="3854063" cy="767520"/>
        </a:xfrm>
        <a:prstGeom prst="roundRect">
          <a:avLst/>
        </a:prstGeom>
        <a:solidFill>
          <a:schemeClr val="accent4">
            <a:hueOff val="9800891"/>
            <a:satOff val="-40777"/>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674" tIns="0" rIns="145674" bIns="0" numCol="1" spcCol="1270" anchor="ctr" anchorCtr="0">
          <a:noAutofit/>
        </a:bodyPr>
        <a:lstStyle/>
        <a:p>
          <a:pPr lvl="0" algn="l" defTabSz="1155700">
            <a:lnSpc>
              <a:spcPct val="90000"/>
            </a:lnSpc>
            <a:spcBef>
              <a:spcPct val="0"/>
            </a:spcBef>
            <a:spcAft>
              <a:spcPct val="35000"/>
            </a:spcAft>
          </a:pPr>
          <a:r>
            <a:rPr lang="en-US" sz="2600" kern="1200" dirty="0" smtClean="0"/>
            <a:t>Reducing Manual Error</a:t>
          </a:r>
          <a:endParaRPr lang="en-US" sz="2600" kern="1200" dirty="0"/>
        </a:p>
      </dsp:txBody>
      <dsp:txXfrm>
        <a:off x="312757" y="2569812"/>
        <a:ext cx="3779129"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hashicorp.com/terraform/language/modul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youtube.com/watch?v=nvNqfgojoc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06996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9236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Toil is the kind of work tied to running a production service that tends to be manual, repetitive, automatable, tactical, devoid of enduring value, and that scales linearly as a service grows. </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4243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02462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Automation is critical for modern IT environments. It reduces manual errors, ensures consistency, and speeds up operational tasks like provisioning and configuration.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
            </a:r>
            <a:br>
              <a:rPr lang="en-US" dirty="0" smtClean="0"/>
            </a:br>
            <a:r>
              <a:rPr lang="en-US" dirty="0" smtClean="0"/>
              <a:t>Playbook:</a:t>
            </a:r>
            <a:r>
              <a:rPr lang="en-US" baseline="0" dirty="0" smtClean="0"/>
              <a:t> </a:t>
            </a:r>
            <a:r>
              <a:rPr lang="en-US" dirty="0" smtClean="0"/>
              <a:t>YAML files that define automation tasks and orchestration workflows for managing systems. </a:t>
            </a:r>
            <a:br>
              <a:rPr lang="en-US" dirty="0" smtClean="0"/>
            </a:br>
            <a:r>
              <a:rPr lang="en-US" dirty="0" smtClean="0"/>
              <a:t>Inventory:</a:t>
            </a:r>
            <a:r>
              <a:rPr lang="en-US" baseline="0" dirty="0" smtClean="0"/>
              <a:t> </a:t>
            </a:r>
            <a:r>
              <a:rPr lang="en-US" dirty="0" smtClean="0"/>
              <a:t>A list or file specifying the hosts and groups of hosts on which Ansible commands and playbooks are executed.</a:t>
            </a:r>
            <a:r>
              <a:rPr lang="en-US" baseline="0" dirty="0" smtClean="0"/>
              <a:t/>
            </a:r>
            <a:br>
              <a:rPr lang="en-US" baseline="0" dirty="0" smtClean="0"/>
            </a:br>
            <a:r>
              <a:rPr lang="en-US" dirty="0" smtClean="0"/>
              <a:t>Modules:</a:t>
            </a:r>
            <a:r>
              <a:rPr lang="en-US" baseline="0" dirty="0" smtClean="0"/>
              <a:t> </a:t>
            </a:r>
            <a:r>
              <a:rPr lang="en-US" dirty="0" smtClean="0"/>
              <a:t>Reusable, task-specific scripts that perform actions on managed nodes.</a:t>
            </a:r>
            <a:br>
              <a:rPr lang="en-US" dirty="0" smtClean="0"/>
            </a:br>
            <a:r>
              <a:rPr lang="en-US" dirty="0" smtClean="0"/>
              <a:t>Roles: </a:t>
            </a:r>
            <a:r>
              <a:rPr lang="en-US" sz="1200" b="0" i="0" u="none" strike="noStrike" cap="none" dirty="0" smtClean="0">
                <a:solidFill>
                  <a:schemeClr val="dk1"/>
                </a:solidFill>
                <a:effectLst/>
                <a:latin typeface="Calibri"/>
                <a:ea typeface="Calibri"/>
                <a:cs typeface="Calibri"/>
                <a:sym typeface="Calibri"/>
              </a:rPr>
              <a:t>A way to break down complex tasks into smaller, more manageable pieces. Roles contain lists of tasks that perform the work you’ve configured them to do.</a:t>
            </a: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9220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Ansible operates by connecting to managed nodes via SSH. Tasks are defined in YAML playbooks and executed on target machines in an ordered manner.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Use cases include configuration management (ensuring systems have specific states), application deployment (consistent rollouts), and orchestration of complex tasks like cluster creation.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08006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7915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Ansible operates by connecting to managed nodes via SSH. Tasks are defined in YAML playbooks and executed on target machines in an ordered manner.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Use cases include configuration management (ensuring systems have specific states), application deployment (consistent rollouts), and orchestration of complex tasks like cluster creation.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67691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Install Ansible on a control node, define managed nodes in an inventory file, and start creating playbooks to define automation tasks.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Inventory files can be static (fixed hostnames) or dynamic (auto-generated). Hosts can be grouped, allowing you to target specific groups of machines.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Playbooks are YAML files that define automation tasks. They include tasks like installing software, managing files, or configuring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87242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Most Ansible modules check whether the desired final state has already been achieved, and exit without performing any actions if that state has been achieved, so that repeating the task does not change the final state. Modules that behave this way are often called 'idempotent.'</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14332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8531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19276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35922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33309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You may want to</a:t>
            </a:r>
            <a:r>
              <a:rPr lang="en-US" baseline="0" dirty="0" smtClean="0"/>
              <a:t> rebuild your entire cloud infrastructure from time to time, especially let’s say you want run it during especial time of a day for different reason and by terraform you can rebuild your entire infrastructure in matter of seconds or minute.</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65015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74749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smtClean="0"/>
              <a:t>You can write your own provider as well.</a:t>
            </a:r>
          </a:p>
          <a:p>
            <a:pPr marL="0" lvl="0" indent="0" algn="l" rtl="0">
              <a:spcBef>
                <a:spcPts val="0"/>
              </a:spcBef>
              <a:spcAft>
                <a:spcPts val="0"/>
              </a:spcAft>
              <a:buNone/>
            </a:pPr>
            <a:r>
              <a:rPr lang="en-US" b="1" dirty="0" smtClean="0"/>
              <a:t>Standardize</a:t>
            </a:r>
            <a:r>
              <a:rPr lang="en-US" b="1" baseline="0" dirty="0" smtClean="0"/>
              <a:t> configurations - </a:t>
            </a:r>
            <a:r>
              <a:rPr lang="en-US" sz="1200" b="0" i="0" u="none" strike="noStrike" cap="none" dirty="0" smtClean="0">
                <a:solidFill>
                  <a:schemeClr val="dk1"/>
                </a:solidFill>
                <a:effectLst/>
                <a:latin typeface="Calibri"/>
                <a:ea typeface="Calibri"/>
                <a:cs typeface="Calibri"/>
                <a:sym typeface="Calibri"/>
              </a:rPr>
              <a:t>Terraform supports reusable configuration components called </a:t>
            </a:r>
            <a:r>
              <a:rPr lang="en-US" sz="1200" b="0" i="0" u="sng" strike="noStrike" cap="none" dirty="0" smtClean="0">
                <a:solidFill>
                  <a:schemeClr val="dk1"/>
                </a:solidFill>
                <a:effectLst/>
                <a:latin typeface="Calibri"/>
                <a:ea typeface="Calibri"/>
                <a:cs typeface="Calibri"/>
                <a:sym typeface="Calibri"/>
                <a:hlinkClick r:id="rId3"/>
              </a:rPr>
              <a:t>modules</a:t>
            </a:r>
            <a:r>
              <a:rPr lang="en-US" sz="1200" b="0" i="0" u="none" strike="noStrike" cap="none" dirty="0" smtClean="0">
                <a:solidFill>
                  <a:schemeClr val="dk1"/>
                </a:solidFill>
                <a:effectLst/>
                <a:latin typeface="Calibri"/>
                <a:ea typeface="Calibri"/>
                <a:cs typeface="Calibri"/>
                <a:sym typeface="Calibri"/>
              </a:rPr>
              <a:t> that define configurable collections of infrastructure, saving time and encouraging best practices. You can use publicly available modules from the Terraform Registry, or write your own.</a:t>
            </a:r>
            <a:endParaRPr lang="en-US" b="1" dirty="0" smtClean="0"/>
          </a:p>
          <a:p>
            <a:pPr marL="0" lvl="0" indent="0" algn="l" rtl="0">
              <a:spcBef>
                <a:spcPts val="0"/>
              </a:spcBef>
              <a:spcAft>
                <a:spcPts val="0"/>
              </a:spcAft>
              <a:buNone/>
            </a:pPr>
            <a:r>
              <a:rPr lang="en-US" b="1" dirty="0" err="1" smtClean="0"/>
              <a:t>Stateful</a:t>
            </a:r>
            <a:r>
              <a:rPr lang="en-US" b="1" dirty="0" smtClean="0"/>
              <a:t> (No Agent needed)</a:t>
            </a:r>
            <a:r>
              <a:rPr lang="en-US" dirty="0" smtClean="0"/>
              <a:t> – Terraform maintains state files to track infrastructure changes without requiring an agent on managed resources. It can track resources and detect changes without</a:t>
            </a:r>
            <a:r>
              <a:rPr lang="en-US" baseline="0" dirty="0" smtClean="0"/>
              <a:t> using agents. Instead it relies on the state file to manage and update infrastructure.</a:t>
            </a:r>
            <a:endParaRPr lang="en-US" dirty="0" smtClean="0"/>
          </a:p>
          <a:p>
            <a:pPr marL="0" lvl="0" indent="0" algn="l" rtl="0">
              <a:spcBef>
                <a:spcPts val="0"/>
              </a:spcBef>
              <a:spcAft>
                <a:spcPts val="0"/>
              </a:spcAft>
              <a:buNone/>
            </a:pPr>
            <a:r>
              <a:rPr lang="en-US" b="1" dirty="0" smtClean="0"/>
              <a:t>Version Control for Infrastructure</a:t>
            </a:r>
            <a:r>
              <a:rPr lang="en-US" dirty="0" smtClean="0"/>
              <a:t> – Terraform configurations are stored as code, enabling versioning, tracking, and collaboration through </a:t>
            </a:r>
            <a:r>
              <a:rPr lang="en-US" dirty="0" err="1" smtClean="0"/>
              <a:t>Git</a:t>
            </a:r>
            <a:r>
              <a:rPr lang="en-US" dirty="0" smtClean="0"/>
              <a:t> or other VCS.</a:t>
            </a:r>
            <a:br>
              <a:rPr lang="en-US" dirty="0" smtClean="0"/>
            </a:br>
            <a:r>
              <a:rPr lang="en-US" b="1" dirty="0" smtClean="0"/>
              <a:t>Declarative</a:t>
            </a:r>
            <a:r>
              <a:rPr lang="en-US" dirty="0" smtClean="0"/>
              <a:t> – Users define the desired state of infrastructure, and Terraform ensures it matches that state without needing step-by-step commands.</a:t>
            </a:r>
            <a:br>
              <a:rPr lang="en-US" dirty="0" smtClean="0"/>
            </a:br>
            <a:r>
              <a:rPr lang="en-US" b="1" dirty="0" smtClean="0"/>
              <a:t>No Manual </a:t>
            </a:r>
            <a:r>
              <a:rPr lang="en-US" b="1" dirty="0" err="1" smtClean="0"/>
              <a:t>ClickOps</a:t>
            </a:r>
            <a:r>
              <a:rPr lang="en-US" dirty="0" smtClean="0"/>
              <a:t> – Eliminates the need for manual UI-based cloud management by automating infrastructure provisioning with code.</a:t>
            </a:r>
            <a:br>
              <a:rPr lang="en-US" dirty="0" smtClean="0"/>
            </a:br>
            <a:r>
              <a:rPr lang="en-US" b="1" dirty="0" smtClean="0"/>
              <a:t>Saving Resources and Money</a:t>
            </a:r>
            <a:r>
              <a:rPr lang="en-US" dirty="0" smtClean="0"/>
              <a:t> – Terraform optimizes resource allocation, automates scaling, and prevents over-provisioning, reducing costs.</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09802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1. Terraform’s core (also known as Terraform CLI) is built on a statically-compiled binary that’s developed using the Go programming language.</a:t>
            </a:r>
          </a:p>
          <a:p>
            <a:pPr marL="0" lvl="0" indent="0" algn="l" rtl="0">
              <a:spcBef>
                <a:spcPts val="0"/>
              </a:spcBef>
              <a:spcAft>
                <a:spcPts val="0"/>
              </a:spcAft>
              <a:buNone/>
            </a:pPr>
            <a:r>
              <a:rPr lang="en-US" dirty="0" smtClean="0"/>
              <a:t>This binary is what generates the command line tool (CLI) known as “terraform,” which serves as the primary interface for Terraform users.</a:t>
            </a:r>
          </a:p>
          <a:p>
            <a:pPr marL="0" lvl="0" indent="0" algn="l" rtl="0">
              <a:spcBef>
                <a:spcPts val="0"/>
              </a:spcBef>
              <a:spcAft>
                <a:spcPts val="0"/>
              </a:spcAft>
              <a:buNone/>
            </a:pPr>
            <a:r>
              <a:rPr lang="en-US" dirty="0" smtClean="0"/>
              <a:t>2. Terraform providers are modules that enable Terraform to communicate with a diverse range of services and resources, including but not limited to cloud providers, databases, and DNS services. Each provider is responsible for defining the resources that Terraform can manage within a particular service and translating Terraform configurations into API calls that are specific to that service.</a:t>
            </a:r>
          </a:p>
          <a:p>
            <a:pPr marL="0" lvl="0" indent="0" algn="l" rtl="0">
              <a:spcBef>
                <a:spcPts val="0"/>
              </a:spcBef>
              <a:spcAft>
                <a:spcPts val="0"/>
              </a:spcAft>
              <a:buNone/>
            </a:pPr>
            <a:r>
              <a:rPr lang="en-US" dirty="0" smtClean="0"/>
              <a:t>3. The Terraform state file is an essential aspect of Terraform’s functionality. It is a JSON file that stores information about the resources that Terraform manages, as well as their current state and dependencies. Terraform utilizes the state file to determine the changes that need to be made to the infrastructure when a new configuration is applied. It also ensures that resources are not unnecessarily recreated across multiple runs of Terraform. </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62735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smtClean="0">
                <a:solidFill>
                  <a:schemeClr val="dk1"/>
                </a:solidFill>
                <a:effectLst/>
                <a:latin typeface="Calibri"/>
                <a:ea typeface="Calibri"/>
                <a:cs typeface="Calibri"/>
                <a:sym typeface="Calibri"/>
              </a:rPr>
              <a:t>Write:</a:t>
            </a:r>
            <a:r>
              <a:rPr lang="en-US" sz="1200" b="0" i="0" u="none" strike="noStrike" cap="none" dirty="0" smtClean="0">
                <a:solidFill>
                  <a:schemeClr val="dk1"/>
                </a:solidFill>
                <a:effectLst/>
                <a:latin typeface="Calibri"/>
                <a:ea typeface="Calibri"/>
                <a:cs typeface="Calibri"/>
                <a:sym typeface="Calibri"/>
              </a:rPr>
              <a:t> You define resources, which may be across multiple cloud providers and services. For example, you might create a configuration to deploy an application on virtual machines in a Virtual Private Cloud (VPC) network with security groups and a load balancer.</a:t>
            </a:r>
          </a:p>
          <a:p>
            <a:r>
              <a:rPr lang="en-US" sz="1200" b="1" i="0" u="none" strike="noStrike" cap="none" dirty="0" smtClean="0">
                <a:solidFill>
                  <a:schemeClr val="dk1"/>
                </a:solidFill>
                <a:effectLst/>
                <a:latin typeface="Calibri"/>
                <a:ea typeface="Calibri"/>
                <a:cs typeface="Calibri"/>
                <a:sym typeface="Calibri"/>
              </a:rPr>
              <a:t>Plan:</a:t>
            </a:r>
            <a:r>
              <a:rPr lang="en-US" sz="1200" b="0" i="0" u="none" strike="noStrike" cap="none" dirty="0" smtClean="0">
                <a:solidFill>
                  <a:schemeClr val="dk1"/>
                </a:solidFill>
                <a:effectLst/>
                <a:latin typeface="Calibri"/>
                <a:ea typeface="Calibri"/>
                <a:cs typeface="Calibri"/>
                <a:sym typeface="Calibri"/>
              </a:rPr>
              <a:t> Terraform creates an execution plan describing the infrastructure it will create, update, or destroy based on the existing infrastructure and your configuration.</a:t>
            </a:r>
          </a:p>
          <a:p>
            <a:r>
              <a:rPr lang="en-US" sz="1200" b="1" i="0" u="none" strike="noStrike" cap="none" dirty="0" smtClean="0">
                <a:solidFill>
                  <a:schemeClr val="dk1"/>
                </a:solidFill>
                <a:effectLst/>
                <a:latin typeface="Calibri"/>
                <a:ea typeface="Calibri"/>
                <a:cs typeface="Calibri"/>
                <a:sym typeface="Calibri"/>
              </a:rPr>
              <a:t>Apply:</a:t>
            </a:r>
            <a:r>
              <a:rPr lang="en-US" sz="1200" b="0" i="0" u="none" strike="noStrike" cap="none" dirty="0" smtClean="0">
                <a:solidFill>
                  <a:schemeClr val="dk1"/>
                </a:solidFill>
                <a:effectLst/>
                <a:latin typeface="Calibri"/>
                <a:ea typeface="Calibri"/>
                <a:cs typeface="Calibri"/>
                <a:sym typeface="Calibri"/>
              </a:rPr>
              <a:t> On approval, Terraform performs the proposed operations in the correct order, respecting any resource dependencies. For example, if you update the properties of a VPC and change the number of virtual machines in that VPC, Terraform will recreate the VPC before scaling the virtual machines.</a:t>
            </a:r>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36595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smtClean="0">
                <a:solidFill>
                  <a:schemeClr val="dk1"/>
                </a:solidFill>
                <a:effectLst/>
                <a:latin typeface="Calibri"/>
                <a:ea typeface="Calibri"/>
                <a:cs typeface="Calibri"/>
                <a:sym typeface="Calibri"/>
              </a:rPr>
              <a:t>Write:</a:t>
            </a:r>
            <a:r>
              <a:rPr lang="en-US" sz="1200" b="0" i="0" u="none" strike="noStrike" cap="none" dirty="0" smtClean="0">
                <a:solidFill>
                  <a:schemeClr val="dk1"/>
                </a:solidFill>
                <a:effectLst/>
                <a:latin typeface="Calibri"/>
                <a:ea typeface="Calibri"/>
                <a:cs typeface="Calibri"/>
                <a:sym typeface="Calibri"/>
              </a:rPr>
              <a:t> You define resources, which may be across multiple cloud providers and services. For example, you might create a configuration to deploy an application on virtual machines in a Virtual Private Cloud (VPC) network with security groups and a load balancer.</a:t>
            </a:r>
          </a:p>
          <a:p>
            <a:r>
              <a:rPr lang="en-US" sz="1200" b="1" i="0" u="none" strike="noStrike" cap="none" dirty="0" smtClean="0">
                <a:solidFill>
                  <a:schemeClr val="dk1"/>
                </a:solidFill>
                <a:effectLst/>
                <a:latin typeface="Calibri"/>
                <a:ea typeface="Calibri"/>
                <a:cs typeface="Calibri"/>
                <a:sym typeface="Calibri"/>
              </a:rPr>
              <a:t>Plan:</a:t>
            </a:r>
            <a:r>
              <a:rPr lang="en-US" sz="1200" b="0" i="0" u="none" strike="noStrike" cap="none" dirty="0" smtClean="0">
                <a:solidFill>
                  <a:schemeClr val="dk1"/>
                </a:solidFill>
                <a:effectLst/>
                <a:latin typeface="Calibri"/>
                <a:ea typeface="Calibri"/>
                <a:cs typeface="Calibri"/>
                <a:sym typeface="Calibri"/>
              </a:rPr>
              <a:t> Terraform creates an execution plan describing the infrastructure it will create, update, or destroy based on the existing infrastructure and your configuration.</a:t>
            </a:r>
          </a:p>
          <a:p>
            <a:r>
              <a:rPr lang="en-US" sz="1200" b="1" i="0" u="none" strike="noStrike" cap="none" dirty="0" smtClean="0">
                <a:solidFill>
                  <a:schemeClr val="dk1"/>
                </a:solidFill>
                <a:effectLst/>
                <a:latin typeface="Calibri"/>
                <a:ea typeface="Calibri"/>
                <a:cs typeface="Calibri"/>
                <a:sym typeface="Calibri"/>
              </a:rPr>
              <a:t>Apply:</a:t>
            </a:r>
            <a:r>
              <a:rPr lang="en-US" sz="1200" b="0" i="0" u="none" strike="noStrike" cap="none" dirty="0" smtClean="0">
                <a:solidFill>
                  <a:schemeClr val="dk1"/>
                </a:solidFill>
                <a:effectLst/>
                <a:latin typeface="Calibri"/>
                <a:ea typeface="Calibri"/>
                <a:cs typeface="Calibri"/>
                <a:sym typeface="Calibri"/>
              </a:rPr>
              <a:t> On approval, Terraform performs the proposed operations in the correct order, respecting any resource dependencies. For example, if you update the properties of a VPC and change the number of virtual machines in that VPC, Terraform will recreate the VPC before scaling the virtual machines.</a:t>
            </a:r>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84588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46084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51479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80787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93512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7443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Travis Media YouTube Channel: </a:t>
            </a:r>
            <a:r>
              <a:rPr lang="en-US" dirty="0" smtClean="0">
                <a:hlinkClick r:id="rId3"/>
              </a:rPr>
              <a:t>https://www.youtube.com/watch?v=nvNqfgojocs</a:t>
            </a: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36829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93344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2"/>
        <p:cNvGrpSpPr/>
        <p:nvPr/>
      </p:nvGrpSpPr>
      <p:grpSpPr>
        <a:xfrm>
          <a:off x="0" y="0"/>
          <a:ext cx="0" cy="0"/>
          <a:chOff x="0" y="0"/>
          <a:chExt cx="0" cy="0"/>
        </a:xfrm>
      </p:grpSpPr>
      <p:sp>
        <p:nvSpPr>
          <p:cNvPr id="8093" name="Google Shape;809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4" name="Google Shape;809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95" name="Google Shape;809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7742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8722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8688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30189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54396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Ansible provides an easy way to manage large infrastructures. It enables repeatable, reliable operations by using simple YAML files called playbooks. Its agentless design means fewer resources are consumed, and it is simple to set up. Indeed, Ansible is an open-source tool for automating IT operations. It is agentless, meaning you don’t need to install additional software on managed nodes. Ansible simplifies tasks like configuration management, application deployment, and IT orchestration.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0247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6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7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00A3"/>
              </a:buClr>
              <a:buSzPts val="6000"/>
              <a:buFont typeface="Calibri"/>
              <a:buNone/>
              <a:defRPr sz="60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7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7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a:ea typeface="Calibri"/>
                <a:cs typeface="Calibri"/>
                <a:sym typeface="Calibri"/>
              </a:defRPr>
            </a:lvl1pPr>
            <a:lvl2pPr marL="0" lvl="1" indent="0" algn="r">
              <a:spcBef>
                <a:spcPts val="0"/>
              </a:spcBef>
              <a:buNone/>
              <a:defRPr sz="1100">
                <a:solidFill>
                  <a:srgbClr val="7F7F7F"/>
                </a:solidFill>
                <a:latin typeface="Calibri"/>
                <a:ea typeface="Calibri"/>
                <a:cs typeface="Calibri"/>
                <a:sym typeface="Calibri"/>
              </a:defRPr>
            </a:lvl2pPr>
            <a:lvl3pPr marL="0" lvl="2" indent="0" algn="r">
              <a:spcBef>
                <a:spcPts val="0"/>
              </a:spcBef>
              <a:buNone/>
              <a:defRPr sz="1100">
                <a:solidFill>
                  <a:srgbClr val="7F7F7F"/>
                </a:solidFill>
                <a:latin typeface="Calibri"/>
                <a:ea typeface="Calibri"/>
                <a:cs typeface="Calibri"/>
                <a:sym typeface="Calibri"/>
              </a:defRPr>
            </a:lvl3pPr>
            <a:lvl4pPr marL="0" lvl="3" indent="0" algn="r">
              <a:spcBef>
                <a:spcPts val="0"/>
              </a:spcBef>
              <a:buNone/>
              <a:defRPr sz="1100">
                <a:solidFill>
                  <a:srgbClr val="7F7F7F"/>
                </a:solidFill>
                <a:latin typeface="Calibri"/>
                <a:ea typeface="Calibri"/>
                <a:cs typeface="Calibri"/>
                <a:sym typeface="Calibri"/>
              </a:defRPr>
            </a:lvl4pPr>
            <a:lvl5pPr marL="0" lvl="4" indent="0" algn="r">
              <a:spcBef>
                <a:spcPts val="0"/>
              </a:spcBef>
              <a:buNone/>
              <a:defRPr sz="1100">
                <a:solidFill>
                  <a:srgbClr val="7F7F7F"/>
                </a:solidFill>
                <a:latin typeface="Calibri"/>
                <a:ea typeface="Calibri"/>
                <a:cs typeface="Calibri"/>
                <a:sym typeface="Calibri"/>
              </a:defRPr>
            </a:lvl5pPr>
            <a:lvl6pPr marL="0" lvl="5" indent="0" algn="r">
              <a:spcBef>
                <a:spcPts val="0"/>
              </a:spcBef>
              <a:buNone/>
              <a:defRPr sz="1100">
                <a:solidFill>
                  <a:srgbClr val="7F7F7F"/>
                </a:solidFill>
                <a:latin typeface="Calibri"/>
                <a:ea typeface="Calibri"/>
                <a:cs typeface="Calibri"/>
                <a:sym typeface="Calibri"/>
              </a:defRPr>
            </a:lvl6pPr>
            <a:lvl7pPr marL="0" lvl="6" indent="0" algn="r">
              <a:spcBef>
                <a:spcPts val="0"/>
              </a:spcBef>
              <a:buNone/>
              <a:defRPr sz="1100">
                <a:solidFill>
                  <a:srgbClr val="7F7F7F"/>
                </a:solidFill>
                <a:latin typeface="Calibri"/>
                <a:ea typeface="Calibri"/>
                <a:cs typeface="Calibri"/>
                <a:sym typeface="Calibri"/>
              </a:defRPr>
            </a:lvl7pPr>
            <a:lvl8pPr marL="0" lvl="7" indent="0" algn="r">
              <a:spcBef>
                <a:spcPts val="0"/>
              </a:spcBef>
              <a:buNone/>
              <a:defRPr sz="1100">
                <a:solidFill>
                  <a:srgbClr val="7F7F7F"/>
                </a:solidFill>
                <a:latin typeface="Calibri"/>
                <a:ea typeface="Calibri"/>
                <a:cs typeface="Calibri"/>
                <a:sym typeface="Calibri"/>
              </a:defRPr>
            </a:lvl8pPr>
            <a:lvl9pPr marL="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a:buNone/>
              <a:defRPr sz="4000" b="1" i="0" u="none" strike="noStrike" cap="non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7F7F7F"/>
                </a:solidFill>
                <a:latin typeface="Calibri"/>
                <a:ea typeface="Calibri"/>
                <a:cs typeface="Calibri"/>
                <a:sym typeface="Calibri"/>
              </a:defRPr>
            </a:lvl1pPr>
            <a:lvl2pPr marL="0" marR="0" lvl="1" indent="0" algn="r" rtl="0">
              <a:spcBef>
                <a:spcPts val="0"/>
              </a:spcBef>
              <a:buNone/>
              <a:defRPr sz="1100" b="0" i="0" u="none" strike="noStrike" cap="none">
                <a:solidFill>
                  <a:srgbClr val="7F7F7F"/>
                </a:solidFill>
                <a:latin typeface="Calibri"/>
                <a:ea typeface="Calibri"/>
                <a:cs typeface="Calibri"/>
                <a:sym typeface="Calibri"/>
              </a:defRPr>
            </a:lvl2pPr>
            <a:lvl3pPr marL="0" marR="0" lvl="2" indent="0" algn="r" rtl="0">
              <a:spcBef>
                <a:spcPts val="0"/>
              </a:spcBef>
              <a:buNone/>
              <a:defRPr sz="1100" b="0" i="0" u="none" strike="noStrike" cap="none">
                <a:solidFill>
                  <a:srgbClr val="7F7F7F"/>
                </a:solidFill>
                <a:latin typeface="Calibri"/>
                <a:ea typeface="Calibri"/>
                <a:cs typeface="Calibri"/>
                <a:sym typeface="Calibri"/>
              </a:defRPr>
            </a:lvl3pPr>
            <a:lvl4pPr marL="0" marR="0" lvl="3" indent="0" algn="r" rtl="0">
              <a:spcBef>
                <a:spcPts val="0"/>
              </a:spcBef>
              <a:buNone/>
              <a:defRPr sz="1100" b="0" i="0" u="none" strike="noStrike" cap="none">
                <a:solidFill>
                  <a:srgbClr val="7F7F7F"/>
                </a:solidFill>
                <a:latin typeface="Calibri"/>
                <a:ea typeface="Calibri"/>
                <a:cs typeface="Calibri"/>
                <a:sym typeface="Calibri"/>
              </a:defRPr>
            </a:lvl4pPr>
            <a:lvl5pPr marL="0" marR="0" lvl="4" indent="0" algn="r" rtl="0">
              <a:spcBef>
                <a:spcPts val="0"/>
              </a:spcBef>
              <a:buNone/>
              <a:defRPr sz="1100" b="0" i="0" u="none" strike="noStrike" cap="none">
                <a:solidFill>
                  <a:srgbClr val="7F7F7F"/>
                </a:solidFill>
                <a:latin typeface="Calibri"/>
                <a:ea typeface="Calibri"/>
                <a:cs typeface="Calibri"/>
                <a:sym typeface="Calibri"/>
              </a:defRPr>
            </a:lvl5pPr>
            <a:lvl6pPr marL="0" marR="0" lvl="5" indent="0" algn="r" rtl="0">
              <a:spcBef>
                <a:spcPts val="0"/>
              </a:spcBef>
              <a:buNone/>
              <a:defRPr sz="1100" b="0" i="0" u="none" strike="noStrike" cap="none">
                <a:solidFill>
                  <a:srgbClr val="7F7F7F"/>
                </a:solidFill>
                <a:latin typeface="Calibri"/>
                <a:ea typeface="Calibri"/>
                <a:cs typeface="Calibri"/>
                <a:sym typeface="Calibri"/>
              </a:defRPr>
            </a:lvl6pPr>
            <a:lvl7pPr marL="0" marR="0" lvl="6" indent="0" algn="r" rtl="0">
              <a:spcBef>
                <a:spcPts val="0"/>
              </a:spcBef>
              <a:buNone/>
              <a:defRPr sz="1100" b="0" i="0" u="none" strike="noStrike" cap="none">
                <a:solidFill>
                  <a:srgbClr val="7F7F7F"/>
                </a:solidFill>
                <a:latin typeface="Calibri"/>
                <a:ea typeface="Calibri"/>
                <a:cs typeface="Calibri"/>
                <a:sym typeface="Calibri"/>
              </a:defRPr>
            </a:lvl7pPr>
            <a:lvl8pPr marL="0" marR="0" lvl="7" indent="0" algn="r" rtl="0">
              <a:spcBef>
                <a:spcPts val="0"/>
              </a:spcBef>
              <a:buNone/>
              <a:defRPr sz="1100" b="0" i="0" u="none" strike="noStrike" cap="none">
                <a:solidFill>
                  <a:srgbClr val="7F7F7F"/>
                </a:solidFill>
                <a:latin typeface="Calibri"/>
                <a:ea typeface="Calibri"/>
                <a:cs typeface="Calibri"/>
                <a:sym typeface="Calibri"/>
              </a:defRPr>
            </a:lvl8pPr>
            <a:lvl9pPr marL="0" marR="0" lvl="8" indent="0" algn="r" rtl="0">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mailto:ssajjaditorshizi@bcit.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people.redhat.com/mkoch/training/1806-vienna/presentations/05%20-%20Ansible%20and%20Ansible%20Tower%20Introduction.pdf"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sre.google/sre-book/eliminating-toil/"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kodekloud.com/wp-content/uploads/2020/10/Ansible-for-Beginners-KodeKloud.pdf"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spacelift.io/blog/cloud-computing-statistics" TargetMode="External"/><Relationship Id="rId5" Type="http://schemas.openxmlformats.org/officeDocument/2006/relationships/hyperlink" Target="https://www.gartner.com/en/newsroom/press-releases/11-13-2023-gartner-forecasts-worldwide-public-cloud-end-user-spending-to-reach-679-billion-in-20240"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hyperlink" Target="https://ansible.puzzle.ch/" TargetMode="External"/><Relationship Id="rId3" Type="http://schemas.openxmlformats.org/officeDocument/2006/relationships/image" Target="../media/image1.png"/><Relationship Id="rId7" Type="http://schemas.openxmlformats.org/officeDocument/2006/relationships/hyperlink" Target="https://github.com/ansible-community/awesome-ansible"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galaxy.ansible.com/" TargetMode="External"/><Relationship Id="rId9" Type="http://schemas.openxmlformats.org/officeDocument/2006/relationships/hyperlink" Target="https://www.env0.com/blog/the-ultimate-ansible-tutorial-a-step-by-step-guid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github.com/geerlingguy/ansible-role-nginx"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hyperlink" Target="https://github.com/5tuxnet/courses/tree/main/comp4912/lab4" TargetMode="External"/><Relationship Id="rId4" Type="http://schemas.openxmlformats.org/officeDocument/2006/relationships/hyperlink" Target="https://docs.ansible.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developer.hashicorp.com/terraform/intro"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registry.terraform.io/" TargetMode="External"/><Relationship Id="rId5" Type="http://schemas.openxmlformats.org/officeDocument/2006/relationships/image" Target="../media/image30.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spacelift.io/blog/terraform-architecture" TargetMode="Externa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k21academy.com/terraform-iac/important-terraform-concepts/" TargetMode="Externa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hyperlink" Target="https://registry.terraform.io/providers/hashicorp/aws/latest/docs/resources/instance"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hyperlink" Target="https://developer.hashicorp.com/terraform/docs" TargetMode="Externa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youtube.com/watch?v=a3vVUiLzm8w"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www.youtube.com/watch?v=5hycyr-8EKs" TargetMode="External"/><Relationship Id="rId5" Type="http://schemas.openxmlformats.org/officeDocument/2006/relationships/image" Target="../media/image44.png"/><Relationship Id="rId4" Type="http://schemas.openxmlformats.org/officeDocument/2006/relationships/hyperlink" Target="https://www.youtube.com/watch?v=vQSDWa8MlN8"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allcloud.io/blog/aws-security-panel-summary/"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
        <p:cNvGrpSpPr/>
        <p:nvPr/>
      </p:nvGrpSpPr>
      <p:grpSpPr>
        <a:xfrm>
          <a:off x="0" y="0"/>
          <a:ext cx="0" cy="0"/>
          <a:chOff x="0" y="0"/>
          <a:chExt cx="0" cy="0"/>
        </a:xfrm>
      </p:grpSpPr>
      <p:pic>
        <p:nvPicPr>
          <p:cNvPr id="34" name="Google Shape;34;p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5" name="Google Shape;35;p1"/>
          <p:cNvSpPr/>
          <p:nvPr/>
        </p:nvSpPr>
        <p:spPr>
          <a:xfrm>
            <a:off x="335280" y="387324"/>
            <a:ext cx="590296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smtClean="0">
                <a:solidFill>
                  <a:srgbClr val="003C71"/>
                </a:solidFill>
                <a:latin typeface="Arial"/>
                <a:ea typeface="Arial"/>
                <a:cs typeface="Arial"/>
                <a:sym typeface="Arial"/>
              </a:rPr>
              <a:t>Applied Virtual Networks</a:t>
            </a:r>
            <a:endParaRPr sz="3600" b="1" dirty="0">
              <a:solidFill>
                <a:srgbClr val="003C71"/>
              </a:solidFill>
              <a:latin typeface="Arial"/>
              <a:ea typeface="Arial"/>
              <a:cs typeface="Arial"/>
              <a:sym typeface="Arial"/>
            </a:endParaRPr>
          </a:p>
        </p:txBody>
      </p:sp>
      <p:sp>
        <p:nvSpPr>
          <p:cNvPr id="36" name="Google Shape;36;p1"/>
          <p:cNvSpPr/>
          <p:nvPr/>
        </p:nvSpPr>
        <p:spPr>
          <a:xfrm>
            <a:off x="2226342" y="1033614"/>
            <a:ext cx="228032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smtClean="0">
                <a:solidFill>
                  <a:srgbClr val="003C71"/>
                </a:solidFill>
                <a:latin typeface="Arial"/>
                <a:ea typeface="Arial"/>
                <a:cs typeface="Arial"/>
                <a:sym typeface="Arial"/>
              </a:rPr>
              <a:t>COMP 4912</a:t>
            </a:r>
            <a:endParaRPr sz="2800" b="1" dirty="0">
              <a:solidFill>
                <a:srgbClr val="003C71"/>
              </a:solidFill>
              <a:latin typeface="Arial"/>
              <a:ea typeface="Arial"/>
              <a:cs typeface="Arial"/>
              <a:sym typeface="Arial"/>
            </a:endParaRPr>
          </a:p>
        </p:txBody>
      </p:sp>
      <p:sp>
        <p:nvSpPr>
          <p:cNvPr id="37" name="Google Shape;37;p1"/>
          <p:cNvSpPr/>
          <p:nvPr/>
        </p:nvSpPr>
        <p:spPr>
          <a:xfrm>
            <a:off x="854086" y="2439678"/>
            <a:ext cx="4601103"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003C71"/>
                </a:solidFill>
                <a:latin typeface="Arial"/>
                <a:ea typeface="Arial"/>
                <a:cs typeface="Arial"/>
                <a:sym typeface="Arial"/>
              </a:rPr>
              <a:t>Instructor:</a:t>
            </a:r>
            <a:r>
              <a:rPr lang="en-US" sz="2800" b="1" dirty="0">
                <a:solidFill>
                  <a:srgbClr val="003C71"/>
                </a:solidFill>
                <a:latin typeface="Arial"/>
                <a:ea typeface="Arial"/>
                <a:cs typeface="Arial"/>
                <a:sym typeface="Arial"/>
              </a:rPr>
              <a:t> Dawood Sajjadi </a:t>
            </a:r>
            <a:endParaRPr lang="en-US" sz="2800" b="1" dirty="0" smtClean="0">
              <a:solidFill>
                <a:srgbClr val="003C71"/>
              </a:solidFill>
              <a:latin typeface="Arial"/>
              <a:ea typeface="Arial"/>
              <a:cs typeface="Arial"/>
              <a:sym typeface="Arial"/>
            </a:endParaRPr>
          </a:p>
          <a:p>
            <a:pPr marL="0" marR="0" lvl="0" indent="0" algn="l" rtl="0">
              <a:spcBef>
                <a:spcPts val="0"/>
              </a:spcBef>
              <a:spcAft>
                <a:spcPts val="0"/>
              </a:spcAft>
              <a:buNone/>
            </a:pPr>
            <a:r>
              <a:rPr lang="en-US" sz="2800" b="1" dirty="0">
                <a:solidFill>
                  <a:srgbClr val="003C71"/>
                </a:solidFill>
              </a:rPr>
              <a:t>	</a:t>
            </a:r>
            <a:r>
              <a:rPr lang="en-US" sz="2800" b="1" dirty="0" smtClean="0">
                <a:solidFill>
                  <a:srgbClr val="003C71"/>
                </a:solidFill>
              </a:rPr>
              <a:t>        </a:t>
            </a:r>
            <a:r>
              <a:rPr lang="en-US" sz="2000" dirty="0" smtClean="0">
                <a:solidFill>
                  <a:srgbClr val="003C71"/>
                </a:solidFill>
                <a:latin typeface="Arial"/>
                <a:ea typeface="Arial"/>
                <a:cs typeface="Arial"/>
                <a:sym typeface="Arial"/>
              </a:rPr>
              <a:t>PhD</a:t>
            </a:r>
            <a:r>
              <a:rPr lang="en-US" sz="2000" dirty="0">
                <a:solidFill>
                  <a:srgbClr val="003C71"/>
                </a:solidFill>
                <a:latin typeface="Arial"/>
                <a:ea typeface="Arial"/>
                <a:cs typeface="Arial"/>
                <a:sym typeface="Arial"/>
              </a:rPr>
              <a:t>, SMIEEE, </a:t>
            </a:r>
            <a:r>
              <a:rPr lang="en-US" sz="2000" dirty="0" smtClean="0">
                <a:solidFill>
                  <a:srgbClr val="003C71"/>
                </a:solidFill>
                <a:latin typeface="Arial"/>
                <a:ea typeface="Arial"/>
                <a:cs typeface="Arial"/>
                <a:sym typeface="Arial"/>
              </a:rPr>
              <a:t>CISSP</a:t>
            </a:r>
            <a:endParaRPr dirty="0"/>
          </a:p>
        </p:txBody>
      </p:sp>
      <p:sp>
        <p:nvSpPr>
          <p:cNvPr id="38" name="Google Shape;38;p1"/>
          <p:cNvSpPr/>
          <p:nvPr/>
        </p:nvSpPr>
        <p:spPr>
          <a:xfrm>
            <a:off x="2317558" y="4547847"/>
            <a:ext cx="3019171"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smtClean="0">
                <a:solidFill>
                  <a:srgbClr val="003C71"/>
                </a:solidFill>
                <a:latin typeface="Arial"/>
                <a:ea typeface="Arial"/>
                <a:cs typeface="Arial"/>
                <a:sym typeface="Arial"/>
              </a:rPr>
              <a:t>Winter-Spring 2025</a:t>
            </a:r>
            <a:endParaRPr sz="2400" b="1" dirty="0">
              <a:solidFill>
                <a:srgbClr val="003C71"/>
              </a:solidFill>
              <a:latin typeface="Arial"/>
              <a:ea typeface="Arial"/>
              <a:cs typeface="Arial"/>
              <a:sym typeface="Arial"/>
            </a:endParaRPr>
          </a:p>
        </p:txBody>
      </p:sp>
      <p:sp>
        <p:nvSpPr>
          <p:cNvPr id="40" name="Google Shape;40;p1"/>
          <p:cNvSpPr/>
          <p:nvPr/>
        </p:nvSpPr>
        <p:spPr>
          <a:xfrm>
            <a:off x="2205577" y="3393745"/>
            <a:ext cx="3345714" cy="4308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dirty="0" smtClean="0">
                <a:solidFill>
                  <a:srgbClr val="003C71"/>
                </a:solidFill>
                <a:latin typeface="Arial"/>
                <a:ea typeface="Arial"/>
                <a:cs typeface="Arial"/>
                <a:sym typeface="Arial"/>
                <a:hlinkClick r:id="rId4"/>
              </a:rPr>
              <a:t>ssajjaditorshizi@bcit.ca</a:t>
            </a:r>
            <a:endParaRPr lang="en-US" sz="2200" dirty="0" smtClean="0">
              <a:solidFill>
                <a:srgbClr val="003C71"/>
              </a:solidFill>
              <a:latin typeface="Arial"/>
              <a:ea typeface="Arial"/>
              <a:cs typeface="Arial"/>
              <a:sym typeface="Arial"/>
            </a:endParaRPr>
          </a:p>
        </p:txBody>
      </p:sp>
      <p:sp>
        <p:nvSpPr>
          <p:cNvPr id="41" name="Google Shape;41;p1"/>
          <p:cNvSpPr/>
          <p:nvPr/>
        </p:nvSpPr>
        <p:spPr>
          <a:xfrm>
            <a:off x="2596074" y="5009471"/>
            <a:ext cx="246213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003C71"/>
                </a:solidFill>
                <a:latin typeface="Arial"/>
                <a:ea typeface="Arial"/>
                <a:cs typeface="Arial"/>
                <a:sym typeface="Arial"/>
              </a:rPr>
              <a:t>Week </a:t>
            </a:r>
            <a:r>
              <a:rPr lang="en-US" sz="2400" b="1" dirty="0" smtClean="0">
                <a:solidFill>
                  <a:srgbClr val="003C71"/>
                </a:solidFill>
                <a:latin typeface="Arial"/>
                <a:ea typeface="Arial"/>
                <a:cs typeface="Arial"/>
                <a:sym typeface="Arial"/>
              </a:rPr>
              <a:t>#7</a:t>
            </a:r>
            <a:endParaRPr sz="2400" b="1" dirty="0">
              <a:solidFill>
                <a:srgbClr val="003C71"/>
              </a:solidFill>
              <a:latin typeface="Arial"/>
              <a:ea typeface="Arial"/>
              <a:cs typeface="Arial"/>
              <a:sym typeface="Arial"/>
            </a:endParaRPr>
          </a:p>
        </p:txBody>
      </p:sp>
      <p:pic>
        <p:nvPicPr>
          <p:cNvPr id="2" name="Picture 1"/>
          <p:cNvPicPr>
            <a:picLocks noChangeAspect="1"/>
          </p:cNvPicPr>
          <p:nvPr/>
        </p:nvPicPr>
        <p:blipFill rotWithShape="1">
          <a:blip r:embed="rId5"/>
          <a:srcRect l="29174" t="7943" r="29013"/>
          <a:stretch/>
        </p:blipFill>
        <p:spPr>
          <a:xfrm>
            <a:off x="6688195" y="95205"/>
            <a:ext cx="5243760" cy="6597081"/>
          </a:xfrm>
          <a:prstGeom prst="roundRect">
            <a:avLst>
              <a:gd name="adj" fmla="val 8594"/>
            </a:avLst>
          </a:prstGeom>
          <a:solidFill>
            <a:srgbClr val="FFFFFF">
              <a:shade val="85000"/>
            </a:srgbClr>
          </a:solidFill>
          <a:ln>
            <a:noFill/>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4" name="Picture 3"/>
          <p:cNvPicPr>
            <a:picLocks noChangeAspect="1"/>
          </p:cNvPicPr>
          <p:nvPr/>
        </p:nvPicPr>
        <p:blipFill>
          <a:blip r:embed="rId4"/>
          <a:stretch>
            <a:fillRect/>
          </a:stretch>
        </p:blipFill>
        <p:spPr>
          <a:xfrm>
            <a:off x="580489" y="1651131"/>
            <a:ext cx="5501811" cy="3569627"/>
          </a:xfrm>
          <a:prstGeom prst="rect">
            <a:avLst/>
          </a:prstGeom>
        </p:spPr>
      </p:pic>
      <p:pic>
        <p:nvPicPr>
          <p:cNvPr id="5" name="Picture 4"/>
          <p:cNvPicPr>
            <a:picLocks noChangeAspect="1"/>
          </p:cNvPicPr>
          <p:nvPr/>
        </p:nvPicPr>
        <p:blipFill rotWithShape="1">
          <a:blip r:embed="rId5"/>
          <a:srcRect r="11804"/>
          <a:stretch/>
        </p:blipFill>
        <p:spPr>
          <a:xfrm>
            <a:off x="6637105" y="1648529"/>
            <a:ext cx="4921321" cy="3565902"/>
          </a:xfrm>
          <a:prstGeom prst="rect">
            <a:avLst/>
          </a:prstGeom>
        </p:spPr>
      </p:pic>
      <p:sp>
        <p:nvSpPr>
          <p:cNvPr id="7" name="Title 1"/>
          <p:cNvSpPr>
            <a:spLocks noGrp="1"/>
          </p:cNvSpPr>
          <p:nvPr>
            <p:ph type="title"/>
          </p:nvPr>
        </p:nvSpPr>
        <p:spPr>
          <a:xfrm>
            <a:off x="457200" y="274638"/>
            <a:ext cx="11318240" cy="1048144"/>
          </a:xfrm>
        </p:spPr>
        <p:txBody>
          <a:bodyPr>
            <a:normAutofit/>
          </a:bodyPr>
          <a:lstStyle/>
          <a:p>
            <a:r>
              <a:rPr lang="en-US" sz="4000" dirty="0" smtClean="0">
                <a:latin typeface="+mj-lt"/>
              </a:rPr>
              <a:t>Script vs Ansible Playbook</a:t>
            </a:r>
            <a:endParaRPr sz="4000" dirty="0">
              <a:latin typeface="+mj-lt"/>
            </a:endParaRPr>
          </a:p>
        </p:txBody>
      </p:sp>
    </p:spTree>
    <p:extLst>
      <p:ext uri="{BB962C8B-B14F-4D97-AF65-F5344CB8AC3E}">
        <p14:creationId xmlns:p14="http://schemas.microsoft.com/office/powerpoint/2010/main" val="1972762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rotWithShape="1">
          <a:blip r:embed="rId4"/>
          <a:srcRect t="14678"/>
          <a:stretch/>
        </p:blipFill>
        <p:spPr>
          <a:xfrm>
            <a:off x="1496588" y="1150706"/>
            <a:ext cx="10496657" cy="4503662"/>
          </a:xfrm>
          <a:prstGeom prst="rect">
            <a:avLst/>
          </a:prstGeom>
        </p:spPr>
      </p:pic>
      <p:sp>
        <p:nvSpPr>
          <p:cNvPr id="3" name="Rectangle 2"/>
          <p:cNvSpPr/>
          <p:nvPr/>
        </p:nvSpPr>
        <p:spPr>
          <a:xfrm>
            <a:off x="1417834" y="6506612"/>
            <a:ext cx="9344944" cy="246221"/>
          </a:xfrm>
          <a:prstGeom prst="rect">
            <a:avLst/>
          </a:prstGeom>
        </p:spPr>
        <p:txBody>
          <a:bodyPr wrap="square">
            <a:spAutoFit/>
          </a:bodyPr>
          <a:lstStyle/>
          <a:p>
            <a:r>
              <a:rPr lang="en-US" sz="1000" dirty="0">
                <a:hlinkClick r:id="rId5"/>
              </a:rPr>
              <a:t>https://people.redhat.com/mkoch/training/1806-vienna/presentations/05%20-%</a:t>
            </a:r>
            <a:r>
              <a:rPr lang="en-US" sz="1000" dirty="0" smtClean="0">
                <a:hlinkClick r:id="rId5"/>
              </a:rPr>
              <a:t>20Ansible%20and%20Ansible%20Tower%20Introduction.pdf</a:t>
            </a:r>
            <a:r>
              <a:rPr lang="en-US" sz="1000" dirty="0" smtClean="0"/>
              <a:t> </a:t>
            </a:r>
            <a:endParaRPr lang="en-US" sz="1000" dirty="0"/>
          </a:p>
        </p:txBody>
      </p:sp>
      <p:sp>
        <p:nvSpPr>
          <p:cNvPr id="5"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Setting up a Server in the Old Days</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3545060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3" name="Picture 2"/>
          <p:cNvPicPr>
            <a:picLocks noChangeAspect="1"/>
          </p:cNvPicPr>
          <p:nvPr/>
        </p:nvPicPr>
        <p:blipFill>
          <a:blip r:embed="rId4"/>
          <a:stretch>
            <a:fillRect/>
          </a:stretch>
        </p:blipFill>
        <p:spPr>
          <a:xfrm>
            <a:off x="2527442" y="1569463"/>
            <a:ext cx="6566899" cy="4646081"/>
          </a:xfrm>
          <a:prstGeom prst="roundRect">
            <a:avLst>
              <a:gd name="adj" fmla="val 8594"/>
            </a:avLst>
          </a:prstGeom>
          <a:solidFill>
            <a:srgbClr val="FFFFFF">
              <a:shade val="85000"/>
            </a:srgbClr>
          </a:solidFill>
          <a:ln>
            <a:noFill/>
          </a:ln>
          <a:effectLst/>
        </p:spPr>
      </p:pic>
      <p:sp>
        <p:nvSpPr>
          <p:cNvPr id="4" name="TextBox 3"/>
          <p:cNvSpPr txBox="1"/>
          <p:nvPr/>
        </p:nvSpPr>
        <p:spPr>
          <a:xfrm>
            <a:off x="4150759" y="750013"/>
            <a:ext cx="3621504" cy="646331"/>
          </a:xfrm>
          <a:prstGeom prst="rect">
            <a:avLst/>
          </a:prstGeom>
          <a:noFill/>
        </p:spPr>
        <p:txBody>
          <a:bodyPr wrap="none" rtlCol="0">
            <a:spAutoFit/>
          </a:bodyPr>
          <a:lstStyle/>
          <a:p>
            <a:r>
              <a:rPr lang="en-US" sz="3600" b="1" dirty="0" smtClean="0"/>
              <a:t>Eliminating Toil</a:t>
            </a:r>
            <a:endParaRPr lang="en-US" sz="3600" b="1" dirty="0"/>
          </a:p>
        </p:txBody>
      </p:sp>
      <p:sp>
        <p:nvSpPr>
          <p:cNvPr id="5" name="Rectangle 4"/>
          <p:cNvSpPr/>
          <p:nvPr/>
        </p:nvSpPr>
        <p:spPr>
          <a:xfrm>
            <a:off x="4188429" y="6234774"/>
            <a:ext cx="3595856" cy="307777"/>
          </a:xfrm>
          <a:prstGeom prst="rect">
            <a:avLst/>
          </a:prstGeom>
        </p:spPr>
        <p:txBody>
          <a:bodyPr wrap="none">
            <a:spAutoFit/>
          </a:bodyPr>
          <a:lstStyle/>
          <a:p>
            <a:r>
              <a:rPr lang="en-US" dirty="0">
                <a:hlinkClick r:id="rId5"/>
              </a:rPr>
              <a:t>https://</a:t>
            </a:r>
            <a:r>
              <a:rPr lang="en-US" dirty="0" smtClean="0">
                <a:hlinkClick r:id="rId5"/>
              </a:rPr>
              <a:t>sre.google/sre-book/eliminating-toil/</a:t>
            </a:r>
            <a:r>
              <a:rPr lang="en-US" dirty="0" smtClean="0"/>
              <a:t> </a:t>
            </a:r>
            <a:endParaRPr lang="en-US" dirty="0"/>
          </a:p>
        </p:txBody>
      </p:sp>
    </p:spTree>
    <p:extLst>
      <p:ext uri="{BB962C8B-B14F-4D97-AF65-F5344CB8AC3E}">
        <p14:creationId xmlns:p14="http://schemas.microsoft.com/office/powerpoint/2010/main" val="364798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1417834" y="308225"/>
            <a:ext cx="10767379" cy="6154106"/>
          </a:xfrm>
          <a:prstGeom prst="rect">
            <a:avLst/>
          </a:prstGeom>
        </p:spPr>
      </p:pic>
    </p:spTree>
    <p:extLst>
      <p:ext uri="{BB962C8B-B14F-4D97-AF65-F5344CB8AC3E}">
        <p14:creationId xmlns:p14="http://schemas.microsoft.com/office/powerpoint/2010/main" val="2021598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Title 1"/>
          <p:cNvSpPr>
            <a:spLocks noGrp="1"/>
          </p:cNvSpPr>
          <p:nvPr>
            <p:ph type="title"/>
          </p:nvPr>
        </p:nvSpPr>
        <p:spPr>
          <a:xfrm>
            <a:off x="457200" y="274638"/>
            <a:ext cx="11318240" cy="1048144"/>
          </a:xfrm>
        </p:spPr>
        <p:txBody>
          <a:bodyPr>
            <a:normAutofit/>
          </a:bodyPr>
          <a:lstStyle/>
          <a:p>
            <a:r>
              <a:rPr sz="3600" dirty="0">
                <a:latin typeface="+mj-lt"/>
              </a:rPr>
              <a:t>The Importance of Automation in SRE and DevOps</a:t>
            </a:r>
          </a:p>
        </p:txBody>
      </p:sp>
      <p:graphicFrame>
        <p:nvGraphicFramePr>
          <p:cNvPr id="2" name="Diagram 1"/>
          <p:cNvGraphicFramePr/>
          <p:nvPr>
            <p:extLst>
              <p:ext uri="{D42A27DB-BD31-4B8C-83A1-F6EECF244321}">
                <p14:modId xmlns:p14="http://schemas.microsoft.com/office/powerpoint/2010/main" val="3291221923"/>
              </p:ext>
            </p:extLst>
          </p:nvPr>
        </p:nvGraphicFramePr>
        <p:xfrm>
          <a:off x="791110" y="1779372"/>
          <a:ext cx="5505805" cy="37449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p:cNvSpPr/>
          <p:nvPr/>
        </p:nvSpPr>
        <p:spPr>
          <a:xfrm>
            <a:off x="8085762" y="3113160"/>
            <a:ext cx="2363056" cy="45206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05515" y="3103558"/>
            <a:ext cx="1723549" cy="461665"/>
          </a:xfrm>
          <a:prstGeom prst="rect">
            <a:avLst/>
          </a:prstGeom>
        </p:spPr>
        <p:txBody>
          <a:bodyPr wrap="none">
            <a:spAutoFit/>
          </a:bodyPr>
          <a:lstStyle/>
          <a:p>
            <a:r>
              <a:rPr lang="en-US" sz="2400" b="1" dirty="0"/>
              <a:t>Playbooks</a:t>
            </a:r>
          </a:p>
        </p:txBody>
      </p:sp>
      <p:sp>
        <p:nvSpPr>
          <p:cNvPr id="13" name="Rectangle 12"/>
          <p:cNvSpPr/>
          <p:nvPr/>
        </p:nvSpPr>
        <p:spPr>
          <a:xfrm>
            <a:off x="8085762" y="3758720"/>
            <a:ext cx="2363056" cy="45206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518530" y="3749118"/>
            <a:ext cx="1569660" cy="461665"/>
          </a:xfrm>
          <a:prstGeom prst="rect">
            <a:avLst/>
          </a:prstGeom>
        </p:spPr>
        <p:txBody>
          <a:bodyPr wrap="none">
            <a:spAutoFit/>
          </a:bodyPr>
          <a:lstStyle/>
          <a:p>
            <a:r>
              <a:rPr lang="en-US" sz="2400" b="1" dirty="0" smtClean="0"/>
              <a:t>Inventory</a:t>
            </a:r>
            <a:endParaRPr lang="en-US" sz="2400" b="1" dirty="0"/>
          </a:p>
        </p:txBody>
      </p:sp>
      <p:sp>
        <p:nvSpPr>
          <p:cNvPr id="15" name="Rectangle 14"/>
          <p:cNvSpPr/>
          <p:nvPr/>
        </p:nvSpPr>
        <p:spPr>
          <a:xfrm>
            <a:off x="8085762" y="4413882"/>
            <a:ext cx="2363056" cy="45206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590448" y="4404280"/>
            <a:ext cx="1431802" cy="461665"/>
          </a:xfrm>
          <a:prstGeom prst="rect">
            <a:avLst/>
          </a:prstGeom>
        </p:spPr>
        <p:txBody>
          <a:bodyPr wrap="none">
            <a:spAutoFit/>
          </a:bodyPr>
          <a:lstStyle/>
          <a:p>
            <a:r>
              <a:rPr lang="en-US" sz="2400" b="1" dirty="0" smtClean="0"/>
              <a:t>Modules</a:t>
            </a:r>
            <a:endParaRPr lang="en-US" sz="2400" b="1" dirty="0"/>
          </a:p>
        </p:txBody>
      </p:sp>
      <p:sp>
        <p:nvSpPr>
          <p:cNvPr id="17" name="Rectangle 16"/>
          <p:cNvSpPr/>
          <p:nvPr/>
        </p:nvSpPr>
        <p:spPr>
          <a:xfrm>
            <a:off x="8085762" y="5069044"/>
            <a:ext cx="2363056" cy="45206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791841" y="5052453"/>
            <a:ext cx="1023037" cy="461665"/>
          </a:xfrm>
          <a:prstGeom prst="rect">
            <a:avLst/>
          </a:prstGeom>
        </p:spPr>
        <p:txBody>
          <a:bodyPr wrap="none">
            <a:spAutoFit/>
          </a:bodyPr>
          <a:lstStyle/>
          <a:p>
            <a:r>
              <a:rPr lang="en-US" sz="2400" b="1" dirty="0" smtClean="0"/>
              <a:t>Roles</a:t>
            </a:r>
            <a:endParaRPr lang="en-US" sz="2400" b="1" dirty="0"/>
          </a:p>
        </p:txBody>
      </p:sp>
      <p:sp>
        <p:nvSpPr>
          <p:cNvPr id="12" name="Rectangle 11"/>
          <p:cNvSpPr/>
          <p:nvPr/>
        </p:nvSpPr>
        <p:spPr>
          <a:xfrm>
            <a:off x="6989541" y="2491646"/>
            <a:ext cx="4423006" cy="461665"/>
          </a:xfrm>
          <a:prstGeom prst="rect">
            <a:avLst/>
          </a:prstGeom>
        </p:spPr>
        <p:txBody>
          <a:bodyPr wrap="none">
            <a:spAutoFit/>
          </a:bodyPr>
          <a:lstStyle/>
          <a:p>
            <a:r>
              <a:rPr lang="en-US" sz="2400" b="1" dirty="0"/>
              <a:t>Core Components </a:t>
            </a:r>
            <a:r>
              <a:rPr lang="en-US" sz="2400" b="1" dirty="0" smtClean="0"/>
              <a:t>of Ansible</a:t>
            </a:r>
            <a:endParaRPr lang="en-US" sz="2400" b="1" dirty="0"/>
          </a:p>
        </p:txBody>
      </p:sp>
      <p:pic>
        <p:nvPicPr>
          <p:cNvPr id="20" name="Picture 19"/>
          <p:cNvPicPr>
            <a:picLocks noChangeAspect="1"/>
          </p:cNvPicPr>
          <p:nvPr/>
        </p:nvPicPr>
        <p:blipFill rotWithShape="1">
          <a:blip r:embed="rId9"/>
          <a:srcRect b="15569"/>
          <a:stretch/>
        </p:blipFill>
        <p:spPr>
          <a:xfrm>
            <a:off x="8648395" y="1380690"/>
            <a:ext cx="1105298" cy="1148292"/>
          </a:xfrm>
          <a:prstGeom prst="rect">
            <a:avLst/>
          </a:prstGeom>
        </p:spPr>
      </p:pic>
    </p:spTree>
    <p:extLst>
      <p:ext uri="{BB962C8B-B14F-4D97-AF65-F5344CB8AC3E}">
        <p14:creationId xmlns:p14="http://schemas.microsoft.com/office/powerpoint/2010/main" val="3479672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Title 1"/>
          <p:cNvSpPr>
            <a:spLocks noGrp="1"/>
          </p:cNvSpPr>
          <p:nvPr>
            <p:ph type="title"/>
          </p:nvPr>
        </p:nvSpPr>
        <p:spPr>
          <a:xfrm>
            <a:off x="457200" y="274638"/>
            <a:ext cx="5159448" cy="1143000"/>
          </a:xfrm>
        </p:spPr>
        <p:txBody>
          <a:bodyPr>
            <a:normAutofit/>
          </a:bodyPr>
          <a:lstStyle/>
          <a:p>
            <a:r>
              <a:rPr sz="4000" dirty="0">
                <a:latin typeface="+mj-lt"/>
              </a:rPr>
              <a:t>How Ansible Works</a:t>
            </a:r>
          </a:p>
        </p:txBody>
      </p:sp>
      <p:sp>
        <p:nvSpPr>
          <p:cNvPr id="4" name="Content Placeholder 2"/>
          <p:cNvSpPr txBox="1">
            <a:spLocks/>
          </p:cNvSpPr>
          <p:nvPr/>
        </p:nvSpPr>
        <p:spPr>
          <a:xfrm>
            <a:off x="561372" y="1718911"/>
            <a:ext cx="5055276" cy="14207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u="sng" dirty="0" smtClean="0">
                <a:solidFill>
                  <a:srgbClr val="0070C0"/>
                </a:solidFill>
              </a:rPr>
              <a:t>Execution Flow of an Ansible Playbook</a:t>
            </a:r>
          </a:p>
          <a:p>
            <a:endParaRPr lang="en-US" sz="1800" b="1" dirty="0" smtClean="0">
              <a:solidFill>
                <a:srgbClr val="002060"/>
              </a:solidFill>
            </a:endParaRPr>
          </a:p>
          <a:p>
            <a:pPr lvl="3"/>
            <a:r>
              <a:rPr lang="en-US" sz="1800" b="1" dirty="0">
                <a:solidFill>
                  <a:srgbClr val="002060"/>
                </a:solidFill>
                <a:sym typeface="Wingdings" panose="05000000000000000000" pitchFamily="2" charset="2"/>
              </a:rPr>
              <a:t> </a:t>
            </a:r>
            <a:r>
              <a:rPr lang="en-US" sz="1800" b="1" dirty="0" smtClean="0">
                <a:solidFill>
                  <a:srgbClr val="002060"/>
                </a:solidFill>
                <a:sym typeface="Wingdings" panose="05000000000000000000" pitchFamily="2" charset="2"/>
              </a:rPr>
              <a:t> </a:t>
            </a:r>
            <a:r>
              <a:rPr lang="en-US" sz="1800" b="1" dirty="0" smtClean="0">
                <a:solidFill>
                  <a:srgbClr val="002060"/>
                </a:solidFill>
              </a:rPr>
              <a:t>Communication via SSH</a:t>
            </a:r>
          </a:p>
          <a:p>
            <a:r>
              <a:rPr lang="en-US" sz="1800" b="1" dirty="0" smtClean="0">
                <a:solidFill>
                  <a:srgbClr val="002060"/>
                </a:solidFill>
                <a:sym typeface="Wingdings" panose="05000000000000000000" pitchFamily="2" charset="2"/>
              </a:rPr>
              <a:t>  </a:t>
            </a:r>
            <a:r>
              <a:rPr lang="en-US" sz="1800" b="1" dirty="0" smtClean="0">
                <a:solidFill>
                  <a:srgbClr val="002060"/>
                </a:solidFill>
              </a:rPr>
              <a:t>Mostly written in Python</a:t>
            </a:r>
          </a:p>
          <a:p>
            <a:r>
              <a:rPr lang="en-US" sz="1800" b="1" dirty="0">
                <a:solidFill>
                  <a:srgbClr val="002060"/>
                </a:solidFill>
              </a:rPr>
              <a:t> </a:t>
            </a:r>
            <a:r>
              <a:rPr lang="en-US" sz="1800" b="1" dirty="0" smtClean="0">
                <a:solidFill>
                  <a:srgbClr val="002060"/>
                </a:solidFill>
                <a:sym typeface="Wingdings" panose="05000000000000000000" pitchFamily="2" charset="2"/>
              </a:rPr>
              <a:t> It is Agentless (no service running)</a:t>
            </a:r>
            <a:endParaRPr lang="en-US" sz="1800" b="1" dirty="0">
              <a:solidFill>
                <a:srgbClr val="002060"/>
              </a:solidFill>
            </a:endParaRPr>
          </a:p>
        </p:txBody>
      </p:sp>
      <p:sp>
        <p:nvSpPr>
          <p:cNvPr id="2" name="Rectangle 1"/>
          <p:cNvSpPr/>
          <p:nvPr/>
        </p:nvSpPr>
        <p:spPr>
          <a:xfrm>
            <a:off x="561372" y="3633120"/>
            <a:ext cx="5159448" cy="1446550"/>
          </a:xfrm>
          <a:prstGeom prst="rect">
            <a:avLst/>
          </a:prstGeom>
        </p:spPr>
        <p:txBody>
          <a:bodyPr wrap="square">
            <a:spAutoFit/>
          </a:bodyPr>
          <a:lstStyle/>
          <a:p>
            <a:r>
              <a:rPr lang="en-US" sz="2000" b="1" u="sng" dirty="0" smtClean="0">
                <a:solidFill>
                  <a:srgbClr val="0070C0"/>
                </a:solidFill>
              </a:rPr>
              <a:t>Common Use Cases</a:t>
            </a:r>
          </a:p>
          <a:p>
            <a:endParaRPr lang="en-US" dirty="0" smtClean="0"/>
          </a:p>
          <a:p>
            <a:r>
              <a:rPr lang="en-US" sz="1800" b="1" dirty="0" smtClean="0">
                <a:solidFill>
                  <a:srgbClr val="002060"/>
                </a:solidFill>
                <a:sym typeface="Wingdings" panose="05000000000000000000" pitchFamily="2" charset="2"/>
              </a:rPr>
              <a:t>  </a:t>
            </a:r>
            <a:r>
              <a:rPr lang="en-US" dirty="0" smtClean="0">
                <a:sym typeface="Wingdings" panose="05000000000000000000" pitchFamily="2" charset="2"/>
              </a:rPr>
              <a:t> </a:t>
            </a:r>
            <a:r>
              <a:rPr lang="en-US" sz="1800" b="1" dirty="0" smtClean="0">
                <a:solidFill>
                  <a:srgbClr val="002060"/>
                </a:solidFill>
              </a:rPr>
              <a:t>Configuration </a:t>
            </a:r>
            <a:r>
              <a:rPr lang="en-US" sz="1800" b="1" dirty="0">
                <a:solidFill>
                  <a:srgbClr val="002060"/>
                </a:solidFill>
              </a:rPr>
              <a:t>Management</a:t>
            </a:r>
          </a:p>
          <a:p>
            <a:r>
              <a:rPr lang="en-US" sz="1800" b="1" dirty="0" smtClean="0">
                <a:solidFill>
                  <a:srgbClr val="002060"/>
                </a:solidFill>
                <a:sym typeface="Wingdings" panose="05000000000000000000" pitchFamily="2" charset="2"/>
              </a:rPr>
              <a:t>   </a:t>
            </a:r>
            <a:r>
              <a:rPr lang="en-US" sz="1800" b="1" dirty="0" smtClean="0">
                <a:solidFill>
                  <a:srgbClr val="002060"/>
                </a:solidFill>
              </a:rPr>
              <a:t>Application </a:t>
            </a:r>
            <a:r>
              <a:rPr lang="en-US" sz="1800" b="1" dirty="0">
                <a:solidFill>
                  <a:srgbClr val="002060"/>
                </a:solidFill>
              </a:rPr>
              <a:t>Deployment</a:t>
            </a:r>
          </a:p>
          <a:p>
            <a:r>
              <a:rPr lang="en-US" sz="1800" b="1" dirty="0" smtClean="0">
                <a:solidFill>
                  <a:srgbClr val="002060"/>
                </a:solidFill>
                <a:sym typeface="Wingdings" panose="05000000000000000000" pitchFamily="2" charset="2"/>
              </a:rPr>
              <a:t>   </a:t>
            </a:r>
            <a:r>
              <a:rPr lang="en-US" sz="1800" b="1" dirty="0" smtClean="0">
                <a:solidFill>
                  <a:srgbClr val="002060"/>
                </a:solidFill>
              </a:rPr>
              <a:t>Orchestration </a:t>
            </a:r>
            <a:r>
              <a:rPr lang="en-US" sz="1800" b="1" dirty="0">
                <a:solidFill>
                  <a:srgbClr val="002060"/>
                </a:solidFill>
              </a:rPr>
              <a:t>of Complex Workflows</a:t>
            </a:r>
          </a:p>
        </p:txBody>
      </p:sp>
      <p:pic>
        <p:nvPicPr>
          <p:cNvPr id="5" name="Picture 4"/>
          <p:cNvPicPr>
            <a:picLocks noChangeAspect="1"/>
          </p:cNvPicPr>
          <p:nvPr/>
        </p:nvPicPr>
        <p:blipFill>
          <a:blip r:embed="rId4"/>
          <a:stretch>
            <a:fillRect/>
          </a:stretch>
        </p:blipFill>
        <p:spPr>
          <a:xfrm>
            <a:off x="7407797" y="1737737"/>
            <a:ext cx="4419633" cy="4729054"/>
          </a:xfrm>
          <a:prstGeom prst="rect">
            <a:avLst/>
          </a:prstGeom>
        </p:spPr>
      </p:pic>
      <p:sp>
        <p:nvSpPr>
          <p:cNvPr id="6" name="Rectangle 5"/>
          <p:cNvSpPr/>
          <p:nvPr/>
        </p:nvSpPr>
        <p:spPr>
          <a:xfrm>
            <a:off x="8064511" y="977523"/>
            <a:ext cx="2903359" cy="400110"/>
          </a:xfrm>
          <a:prstGeom prst="rect">
            <a:avLst/>
          </a:prstGeom>
        </p:spPr>
        <p:txBody>
          <a:bodyPr wrap="none">
            <a:spAutoFit/>
          </a:bodyPr>
          <a:lstStyle/>
          <a:p>
            <a:r>
              <a:rPr lang="en-US" sz="2000" b="1" dirty="0" smtClean="0">
                <a:solidFill>
                  <a:srgbClr val="3333FF"/>
                </a:solidFill>
              </a:rPr>
              <a:t>Architecture </a:t>
            </a:r>
            <a:r>
              <a:rPr lang="en-US" sz="2000" b="1" dirty="0">
                <a:solidFill>
                  <a:srgbClr val="3333FF"/>
                </a:solidFill>
              </a:rPr>
              <a:t>Overview</a:t>
            </a:r>
          </a:p>
        </p:txBody>
      </p:sp>
      <p:pic>
        <p:nvPicPr>
          <p:cNvPr id="8" name="Picture 7"/>
          <p:cNvPicPr>
            <a:picLocks noChangeAspect="1"/>
          </p:cNvPicPr>
          <p:nvPr/>
        </p:nvPicPr>
        <p:blipFill rotWithShape="1">
          <a:blip r:embed="rId5"/>
          <a:srcRect b="15569"/>
          <a:stretch/>
        </p:blipFill>
        <p:spPr>
          <a:xfrm>
            <a:off x="5459010" y="3137324"/>
            <a:ext cx="1105298" cy="1148292"/>
          </a:xfrm>
          <a:prstGeom prst="rect">
            <a:avLst/>
          </a:prstGeom>
        </p:spPr>
      </p:pic>
    </p:spTree>
    <p:extLst>
      <p:ext uri="{BB962C8B-B14F-4D97-AF65-F5344CB8AC3E}">
        <p14:creationId xmlns:p14="http://schemas.microsoft.com/office/powerpoint/2010/main" val="437274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Title 1"/>
          <p:cNvSpPr>
            <a:spLocks noGrp="1"/>
          </p:cNvSpPr>
          <p:nvPr>
            <p:ph type="title"/>
          </p:nvPr>
        </p:nvSpPr>
        <p:spPr>
          <a:xfrm>
            <a:off x="128427" y="0"/>
            <a:ext cx="8229600" cy="1143000"/>
          </a:xfrm>
        </p:spPr>
        <p:txBody>
          <a:bodyPr>
            <a:normAutofit/>
          </a:bodyPr>
          <a:lstStyle/>
          <a:p>
            <a:r>
              <a:rPr lang="en-US" sz="4000" dirty="0" smtClean="0">
                <a:latin typeface="+mj-lt"/>
              </a:rPr>
              <a:t>What is SSH (Secure Shell)?</a:t>
            </a:r>
            <a:endParaRPr sz="4000" dirty="0">
              <a:latin typeface="+mj-lt"/>
            </a:endParaRPr>
          </a:p>
        </p:txBody>
      </p:sp>
      <p:pic>
        <p:nvPicPr>
          <p:cNvPr id="6" name="Picture 5"/>
          <p:cNvPicPr>
            <a:picLocks noChangeAspect="1"/>
          </p:cNvPicPr>
          <p:nvPr/>
        </p:nvPicPr>
        <p:blipFill rotWithShape="1">
          <a:blip r:embed="rId4"/>
          <a:srcRect b="19980"/>
          <a:stretch/>
        </p:blipFill>
        <p:spPr>
          <a:xfrm>
            <a:off x="5998044" y="3741317"/>
            <a:ext cx="5988443" cy="2889998"/>
          </a:xfrm>
          <a:prstGeom prst="rect">
            <a:avLst/>
          </a:prstGeom>
        </p:spPr>
      </p:pic>
      <p:pic>
        <p:nvPicPr>
          <p:cNvPr id="7" name="Picture 6"/>
          <p:cNvPicPr>
            <a:picLocks noChangeAspect="1"/>
          </p:cNvPicPr>
          <p:nvPr/>
        </p:nvPicPr>
        <p:blipFill rotWithShape="1">
          <a:blip r:embed="rId5"/>
          <a:srcRect l="5918" t="21036" r="5992" b="21644"/>
          <a:stretch/>
        </p:blipFill>
        <p:spPr>
          <a:xfrm>
            <a:off x="6222016" y="853144"/>
            <a:ext cx="5764471" cy="2426372"/>
          </a:xfrm>
          <a:prstGeom prst="rect">
            <a:avLst/>
          </a:prstGeom>
        </p:spPr>
      </p:pic>
      <p:sp>
        <p:nvSpPr>
          <p:cNvPr id="8" name="Rectangle 7"/>
          <p:cNvSpPr/>
          <p:nvPr/>
        </p:nvSpPr>
        <p:spPr>
          <a:xfrm>
            <a:off x="128427" y="1143000"/>
            <a:ext cx="5313773" cy="923330"/>
          </a:xfrm>
          <a:prstGeom prst="rect">
            <a:avLst/>
          </a:prstGeom>
        </p:spPr>
        <p:txBody>
          <a:bodyPr wrap="square">
            <a:spAutoFit/>
          </a:bodyPr>
          <a:lstStyle/>
          <a:p>
            <a:pPr algn="just"/>
            <a:r>
              <a:rPr lang="en-US" sz="1800" b="1" dirty="0">
                <a:solidFill>
                  <a:srgbClr val="7030A0"/>
                </a:solidFill>
              </a:rPr>
              <a:t>Secure Shell (SSH) </a:t>
            </a:r>
            <a:r>
              <a:rPr lang="en-US" sz="1800" dirty="0"/>
              <a:t>is a cryptographic network protocol used to securely access and manage remote systems over an unsecured network.</a:t>
            </a:r>
          </a:p>
        </p:txBody>
      </p:sp>
      <p:sp>
        <p:nvSpPr>
          <p:cNvPr id="9" name="Rectangle 8"/>
          <p:cNvSpPr/>
          <p:nvPr/>
        </p:nvSpPr>
        <p:spPr>
          <a:xfrm>
            <a:off x="128427" y="2281244"/>
            <a:ext cx="4158511" cy="338554"/>
          </a:xfrm>
          <a:prstGeom prst="rect">
            <a:avLst/>
          </a:prstGeom>
        </p:spPr>
        <p:txBody>
          <a:bodyPr wrap="none">
            <a:spAutoFit/>
          </a:bodyPr>
          <a:lstStyle/>
          <a:p>
            <a:pPr marL="285750" indent="-285750">
              <a:buFont typeface="Wingdings" panose="05000000000000000000" pitchFamily="2" charset="2"/>
              <a:buChar char="ü"/>
            </a:pPr>
            <a:r>
              <a:rPr lang="en-US" sz="1600" dirty="0">
                <a:solidFill>
                  <a:srgbClr val="002060"/>
                </a:solidFill>
              </a:rPr>
              <a:t>Encrypts data to prevent eavesdropping.</a:t>
            </a:r>
          </a:p>
        </p:txBody>
      </p:sp>
      <p:sp>
        <p:nvSpPr>
          <p:cNvPr id="10" name="Rectangle 9"/>
          <p:cNvSpPr/>
          <p:nvPr/>
        </p:nvSpPr>
        <p:spPr>
          <a:xfrm>
            <a:off x="128427" y="2760966"/>
            <a:ext cx="6641562" cy="338554"/>
          </a:xfrm>
          <a:prstGeom prst="rect">
            <a:avLst/>
          </a:prstGeom>
        </p:spPr>
        <p:txBody>
          <a:bodyPr wrap="none">
            <a:spAutoFit/>
          </a:bodyPr>
          <a:lstStyle/>
          <a:p>
            <a:pPr marL="285750" indent="-285750">
              <a:buFont typeface="Wingdings" panose="05000000000000000000" pitchFamily="2" charset="2"/>
              <a:buChar char="ü"/>
            </a:pPr>
            <a:r>
              <a:rPr lang="en-US" sz="1600" dirty="0">
                <a:solidFill>
                  <a:srgbClr val="002060"/>
                </a:solidFill>
              </a:rPr>
              <a:t>Enables secure login and command execution on remote machines.</a:t>
            </a:r>
          </a:p>
        </p:txBody>
      </p:sp>
      <p:sp>
        <p:nvSpPr>
          <p:cNvPr id="11" name="Rectangle 10"/>
          <p:cNvSpPr/>
          <p:nvPr/>
        </p:nvSpPr>
        <p:spPr>
          <a:xfrm>
            <a:off x="128427" y="3230818"/>
            <a:ext cx="4649030" cy="338554"/>
          </a:xfrm>
          <a:prstGeom prst="rect">
            <a:avLst/>
          </a:prstGeom>
        </p:spPr>
        <p:txBody>
          <a:bodyPr wrap="none">
            <a:spAutoFit/>
          </a:bodyPr>
          <a:lstStyle/>
          <a:p>
            <a:pPr marL="285750" indent="-285750">
              <a:buFont typeface="Wingdings" panose="05000000000000000000" pitchFamily="2" charset="2"/>
              <a:buChar char="ü"/>
            </a:pPr>
            <a:r>
              <a:rPr lang="en-US" sz="1600" dirty="0">
                <a:solidFill>
                  <a:srgbClr val="002060"/>
                </a:solidFill>
              </a:rPr>
              <a:t>Supports SCP &amp; SFTP for secure file transfer.</a:t>
            </a:r>
          </a:p>
        </p:txBody>
      </p:sp>
      <p:sp>
        <p:nvSpPr>
          <p:cNvPr id="12" name="TextBox 11"/>
          <p:cNvSpPr txBox="1"/>
          <p:nvPr/>
        </p:nvSpPr>
        <p:spPr>
          <a:xfrm>
            <a:off x="1378770" y="3878732"/>
            <a:ext cx="3398687" cy="461665"/>
          </a:xfrm>
          <a:prstGeom prst="rect">
            <a:avLst/>
          </a:prstGeom>
          <a:noFill/>
        </p:spPr>
        <p:txBody>
          <a:bodyPr wrap="none" rtlCol="0">
            <a:spAutoFit/>
          </a:bodyPr>
          <a:lstStyle/>
          <a:p>
            <a:r>
              <a:rPr lang="en-US" sz="2400" b="1" dirty="0" smtClean="0"/>
              <a:t>Default Port is 22 TCP</a:t>
            </a:r>
            <a:endParaRPr lang="en-US" sz="2400" b="1" dirty="0"/>
          </a:p>
        </p:txBody>
      </p:sp>
      <p:sp>
        <p:nvSpPr>
          <p:cNvPr id="14" name="Rectangle 13"/>
          <p:cNvSpPr/>
          <p:nvPr/>
        </p:nvSpPr>
        <p:spPr>
          <a:xfrm>
            <a:off x="1378770" y="4768220"/>
            <a:ext cx="3305713" cy="338554"/>
          </a:xfrm>
          <a:prstGeom prst="rect">
            <a:avLst/>
          </a:prstGeom>
        </p:spPr>
        <p:txBody>
          <a:bodyPr wrap="none">
            <a:spAutoFit/>
          </a:bodyPr>
          <a:lstStyle/>
          <a:p>
            <a:r>
              <a:rPr lang="en-US" sz="1600" dirty="0" smtClean="0">
                <a:solidFill>
                  <a:schemeClr val="tx1"/>
                </a:solidFill>
              </a:rPr>
              <a:t>$  </a:t>
            </a:r>
            <a:r>
              <a:rPr lang="en-US" sz="1600" dirty="0" err="1" smtClean="0">
                <a:solidFill>
                  <a:schemeClr val="tx1"/>
                </a:solidFill>
              </a:rPr>
              <a:t>ssh</a:t>
            </a:r>
            <a:r>
              <a:rPr lang="en-US" sz="1600" dirty="0" smtClean="0">
                <a:solidFill>
                  <a:schemeClr val="tx1"/>
                </a:solidFill>
              </a:rPr>
              <a:t>  username@&lt;remote-host&gt;</a:t>
            </a:r>
            <a:endParaRPr lang="en-US" sz="1600" dirty="0">
              <a:solidFill>
                <a:schemeClr val="tx1"/>
              </a:solidFill>
            </a:endParaRPr>
          </a:p>
        </p:txBody>
      </p:sp>
      <p:sp>
        <p:nvSpPr>
          <p:cNvPr id="15" name="Rectangle 14"/>
          <p:cNvSpPr/>
          <p:nvPr/>
        </p:nvSpPr>
        <p:spPr>
          <a:xfrm>
            <a:off x="1378769" y="5234534"/>
            <a:ext cx="2653290" cy="338554"/>
          </a:xfrm>
          <a:prstGeom prst="rect">
            <a:avLst/>
          </a:prstGeom>
        </p:spPr>
        <p:txBody>
          <a:bodyPr wrap="none">
            <a:spAutoFit/>
          </a:bodyPr>
          <a:lstStyle/>
          <a:p>
            <a:r>
              <a:rPr lang="en-US" sz="1600" dirty="0" smtClean="0">
                <a:solidFill>
                  <a:schemeClr val="tx1"/>
                </a:solidFill>
              </a:rPr>
              <a:t>$  </a:t>
            </a:r>
            <a:r>
              <a:rPr lang="en-US" sz="1600" dirty="0" err="1" smtClean="0">
                <a:solidFill>
                  <a:schemeClr val="tx1"/>
                </a:solidFill>
              </a:rPr>
              <a:t>ssh</a:t>
            </a:r>
            <a:r>
              <a:rPr lang="en-US" sz="1600" dirty="0" smtClean="0">
                <a:solidFill>
                  <a:schemeClr val="tx1"/>
                </a:solidFill>
              </a:rPr>
              <a:t>  ubuntu@10.11.12.1</a:t>
            </a:r>
            <a:endParaRPr lang="en-US" sz="1600" dirty="0">
              <a:solidFill>
                <a:schemeClr val="tx1"/>
              </a:solidFill>
            </a:endParaRPr>
          </a:p>
        </p:txBody>
      </p:sp>
    </p:spTree>
    <p:extLst>
      <p:ext uri="{BB962C8B-B14F-4D97-AF65-F5344CB8AC3E}">
        <p14:creationId xmlns:p14="http://schemas.microsoft.com/office/powerpoint/2010/main" val="2015294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Title 1"/>
          <p:cNvSpPr>
            <a:spLocks noGrp="1"/>
          </p:cNvSpPr>
          <p:nvPr>
            <p:ph type="title"/>
          </p:nvPr>
        </p:nvSpPr>
        <p:spPr>
          <a:xfrm>
            <a:off x="109959" y="147316"/>
            <a:ext cx="7332563" cy="1143000"/>
          </a:xfrm>
        </p:spPr>
        <p:txBody>
          <a:bodyPr>
            <a:normAutofit/>
          </a:bodyPr>
          <a:lstStyle/>
          <a:p>
            <a:r>
              <a:rPr sz="4000" dirty="0">
                <a:latin typeface="+mj-lt"/>
              </a:rPr>
              <a:t>How Ansible Works</a:t>
            </a:r>
          </a:p>
        </p:txBody>
      </p:sp>
      <p:pic>
        <p:nvPicPr>
          <p:cNvPr id="5" name="Picture 4"/>
          <p:cNvPicPr>
            <a:picLocks noChangeAspect="1"/>
          </p:cNvPicPr>
          <p:nvPr/>
        </p:nvPicPr>
        <p:blipFill>
          <a:blip r:embed="rId4"/>
          <a:stretch>
            <a:fillRect/>
          </a:stretch>
        </p:blipFill>
        <p:spPr>
          <a:xfrm>
            <a:off x="1562417" y="1417638"/>
            <a:ext cx="10448925" cy="4210050"/>
          </a:xfrm>
          <a:prstGeom prst="rect">
            <a:avLst/>
          </a:prstGeom>
        </p:spPr>
      </p:pic>
    </p:spTree>
    <p:extLst>
      <p:ext uri="{BB962C8B-B14F-4D97-AF65-F5344CB8AC3E}">
        <p14:creationId xmlns:p14="http://schemas.microsoft.com/office/powerpoint/2010/main" val="1504534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Title 1"/>
          <p:cNvSpPr>
            <a:spLocks noGrp="1"/>
          </p:cNvSpPr>
          <p:nvPr>
            <p:ph type="title"/>
          </p:nvPr>
        </p:nvSpPr>
        <p:spPr>
          <a:xfrm>
            <a:off x="314960" y="387647"/>
            <a:ext cx="4832430" cy="799327"/>
          </a:xfrm>
        </p:spPr>
        <p:txBody>
          <a:bodyPr>
            <a:normAutofit fontScale="90000"/>
          </a:bodyPr>
          <a:lstStyle/>
          <a:p>
            <a:r>
              <a:rPr dirty="0">
                <a:latin typeface="+mj-lt"/>
              </a:rPr>
              <a:t>Setting Up Ansible</a:t>
            </a:r>
          </a:p>
        </p:txBody>
      </p:sp>
      <p:sp>
        <p:nvSpPr>
          <p:cNvPr id="4" name="Content Placeholder 2"/>
          <p:cNvSpPr txBox="1">
            <a:spLocks/>
          </p:cNvSpPr>
          <p:nvPr/>
        </p:nvSpPr>
        <p:spPr>
          <a:xfrm>
            <a:off x="457200" y="1306062"/>
            <a:ext cx="3881120" cy="8659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1800" dirty="0" smtClean="0">
                <a:solidFill>
                  <a:srgbClr val="7030A0"/>
                </a:solidFill>
              </a:rPr>
              <a:t>Installation Requirements</a:t>
            </a:r>
          </a:p>
          <a:p>
            <a:pPr marL="285750" indent="-285750">
              <a:buFont typeface="Wingdings" panose="05000000000000000000" pitchFamily="2" charset="2"/>
              <a:buChar char="ü"/>
            </a:pPr>
            <a:r>
              <a:rPr lang="en-US" sz="1800" dirty="0" smtClean="0">
                <a:solidFill>
                  <a:srgbClr val="7030A0"/>
                </a:solidFill>
              </a:rPr>
              <a:t>Setting Up the Control Node</a:t>
            </a:r>
          </a:p>
          <a:p>
            <a:pPr marL="285750" indent="-285750">
              <a:buFont typeface="Wingdings" panose="05000000000000000000" pitchFamily="2" charset="2"/>
              <a:buChar char="ü"/>
            </a:pPr>
            <a:r>
              <a:rPr lang="en-US" sz="1800" dirty="0" smtClean="0">
                <a:solidFill>
                  <a:srgbClr val="7030A0"/>
                </a:solidFill>
              </a:rPr>
              <a:t>Configuring Inventory</a:t>
            </a:r>
            <a:endParaRPr lang="en-US" sz="1800" dirty="0">
              <a:solidFill>
                <a:srgbClr val="7030A0"/>
              </a:solidFill>
            </a:endParaRPr>
          </a:p>
        </p:txBody>
      </p:sp>
      <p:sp>
        <p:nvSpPr>
          <p:cNvPr id="5" name="Content Placeholder 2"/>
          <p:cNvSpPr txBox="1">
            <a:spLocks/>
          </p:cNvSpPr>
          <p:nvPr/>
        </p:nvSpPr>
        <p:spPr>
          <a:xfrm>
            <a:off x="861735" y="2536102"/>
            <a:ext cx="3738880" cy="11804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smtClean="0">
                <a:solidFill>
                  <a:srgbClr val="002060"/>
                </a:solidFill>
              </a:rPr>
              <a:t>Ansible Inventory</a:t>
            </a:r>
          </a:p>
          <a:p>
            <a:endParaRPr lang="en-US" sz="1800" dirty="0">
              <a:solidFill>
                <a:srgbClr val="7030A0"/>
              </a:solidFill>
            </a:endParaRPr>
          </a:p>
          <a:p>
            <a:pPr marL="285750" indent="-285750">
              <a:buFont typeface="Wingdings" panose="05000000000000000000" pitchFamily="2" charset="2"/>
              <a:buChar char="ü"/>
            </a:pPr>
            <a:r>
              <a:rPr lang="en-US" sz="1800" dirty="0" smtClean="0">
                <a:solidFill>
                  <a:srgbClr val="7030A0"/>
                </a:solidFill>
              </a:rPr>
              <a:t>Static vs. Dynamic Inventory</a:t>
            </a:r>
          </a:p>
          <a:p>
            <a:pPr marL="285750" indent="-285750">
              <a:buFont typeface="Wingdings" panose="05000000000000000000" pitchFamily="2" charset="2"/>
              <a:buChar char="ü"/>
            </a:pPr>
            <a:r>
              <a:rPr lang="en-US" sz="1800" dirty="0" smtClean="0">
                <a:solidFill>
                  <a:srgbClr val="7030A0"/>
                </a:solidFill>
              </a:rPr>
              <a:t>Defining Hosts and Groups</a:t>
            </a:r>
            <a:endParaRPr lang="en-US" sz="1800" dirty="0">
              <a:solidFill>
                <a:srgbClr val="7030A0"/>
              </a:solidFill>
            </a:endParaRPr>
          </a:p>
        </p:txBody>
      </p:sp>
      <p:sp>
        <p:nvSpPr>
          <p:cNvPr id="6" name="Content Placeholder 2"/>
          <p:cNvSpPr txBox="1">
            <a:spLocks/>
          </p:cNvSpPr>
          <p:nvPr/>
        </p:nvSpPr>
        <p:spPr>
          <a:xfrm>
            <a:off x="1417834" y="4080653"/>
            <a:ext cx="3559280" cy="12963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smtClean="0">
                <a:solidFill>
                  <a:srgbClr val="002060"/>
                </a:solidFill>
              </a:rPr>
              <a:t>Writing the first playbook</a:t>
            </a:r>
            <a:endParaRPr lang="en-US" sz="1800" b="1" dirty="0">
              <a:solidFill>
                <a:srgbClr val="002060"/>
              </a:solidFill>
            </a:endParaRPr>
          </a:p>
          <a:p>
            <a:endParaRPr lang="en-US" sz="1800" dirty="0"/>
          </a:p>
          <a:p>
            <a:pPr marL="285750" indent="-285750">
              <a:buFont typeface="Wingdings" panose="05000000000000000000" pitchFamily="2" charset="2"/>
              <a:buChar char="ü"/>
            </a:pPr>
            <a:r>
              <a:rPr lang="en-US" sz="1800" dirty="0" smtClean="0">
                <a:solidFill>
                  <a:srgbClr val="7030A0"/>
                </a:solidFill>
              </a:rPr>
              <a:t>Structure of a Playbook</a:t>
            </a:r>
          </a:p>
          <a:p>
            <a:pPr marL="285750" indent="-285750">
              <a:buFont typeface="Wingdings" panose="05000000000000000000" pitchFamily="2" charset="2"/>
              <a:buChar char="ü"/>
            </a:pPr>
            <a:r>
              <a:rPr lang="en-US" sz="1800" dirty="0" smtClean="0">
                <a:solidFill>
                  <a:srgbClr val="7030A0"/>
                </a:solidFill>
              </a:rPr>
              <a:t>Example: Installing a Package</a:t>
            </a:r>
            <a:endParaRPr lang="en-US" sz="1800" dirty="0">
              <a:solidFill>
                <a:srgbClr val="7030A0"/>
              </a:solidFill>
            </a:endParaRPr>
          </a:p>
        </p:txBody>
      </p:sp>
      <p:pic>
        <p:nvPicPr>
          <p:cNvPr id="7" name="Picture 6"/>
          <p:cNvPicPr>
            <a:picLocks noChangeAspect="1"/>
          </p:cNvPicPr>
          <p:nvPr/>
        </p:nvPicPr>
        <p:blipFill rotWithShape="1">
          <a:blip r:embed="rId4"/>
          <a:srcRect l="2298" t="2018" r="5502" b="2185"/>
          <a:stretch/>
        </p:blipFill>
        <p:spPr>
          <a:xfrm>
            <a:off x="5882640" y="828596"/>
            <a:ext cx="5201920" cy="4744492"/>
          </a:xfrm>
          <a:prstGeom prst="rect">
            <a:avLst/>
          </a:prstGeom>
        </p:spPr>
      </p:pic>
      <p:sp>
        <p:nvSpPr>
          <p:cNvPr id="8" name="Rectangle 7"/>
          <p:cNvSpPr/>
          <p:nvPr/>
        </p:nvSpPr>
        <p:spPr>
          <a:xfrm>
            <a:off x="5882640" y="5709215"/>
            <a:ext cx="6096000" cy="246221"/>
          </a:xfrm>
          <a:prstGeom prst="rect">
            <a:avLst/>
          </a:prstGeom>
        </p:spPr>
        <p:txBody>
          <a:bodyPr>
            <a:spAutoFit/>
          </a:bodyPr>
          <a:lstStyle/>
          <a:p>
            <a:r>
              <a:rPr lang="en-US" sz="1000" dirty="0">
                <a:hlinkClick r:id="rId5"/>
              </a:rPr>
              <a:t>https://</a:t>
            </a:r>
            <a:r>
              <a:rPr lang="en-US" sz="1000" dirty="0" smtClean="0">
                <a:hlinkClick r:id="rId5"/>
              </a:rPr>
              <a:t>kodekloud.com/wp-content/uploads/2020/10/Ansible-for-Beginners-KodeKloud.pdf</a:t>
            </a:r>
            <a:r>
              <a:rPr lang="en-US" sz="1000" dirty="0" smtClean="0"/>
              <a:t> </a:t>
            </a:r>
            <a:endParaRPr lang="en-US" sz="1000" dirty="0"/>
          </a:p>
        </p:txBody>
      </p:sp>
    </p:spTree>
    <p:extLst>
      <p:ext uri="{BB962C8B-B14F-4D97-AF65-F5344CB8AC3E}">
        <p14:creationId xmlns:p14="http://schemas.microsoft.com/office/powerpoint/2010/main" val="2199304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 name="Title 1"/>
          <p:cNvSpPr>
            <a:spLocks noGrp="1"/>
          </p:cNvSpPr>
          <p:nvPr>
            <p:ph type="title"/>
          </p:nvPr>
        </p:nvSpPr>
        <p:spPr>
          <a:xfrm>
            <a:off x="149441" y="380480"/>
            <a:ext cx="3097195" cy="1182101"/>
          </a:xfrm>
        </p:spPr>
        <p:txBody>
          <a:bodyPr>
            <a:normAutofit fontScale="90000"/>
          </a:bodyPr>
          <a:lstStyle/>
          <a:p>
            <a:pPr algn="ctr"/>
            <a:r>
              <a:rPr lang="en-US" dirty="0" smtClean="0">
                <a:latin typeface="+mj-lt"/>
              </a:rPr>
              <a:t>Ansible is</a:t>
            </a:r>
            <a:br>
              <a:rPr lang="en-US" dirty="0" smtClean="0">
                <a:latin typeface="+mj-lt"/>
              </a:rPr>
            </a:br>
            <a:r>
              <a:rPr lang="en-US" dirty="0" smtClean="0">
                <a:latin typeface="+mj-lt"/>
              </a:rPr>
              <a:t>Idempotent</a:t>
            </a:r>
            <a:endParaRPr lang="en-US" dirty="0">
              <a:latin typeface="+mj-lt"/>
            </a:endParaRPr>
          </a:p>
        </p:txBody>
      </p:sp>
      <p:pic>
        <p:nvPicPr>
          <p:cNvPr id="9" name="Picture 8"/>
          <p:cNvPicPr>
            <a:picLocks noChangeAspect="1"/>
          </p:cNvPicPr>
          <p:nvPr/>
        </p:nvPicPr>
        <p:blipFill>
          <a:blip r:embed="rId4"/>
          <a:stretch>
            <a:fillRect/>
          </a:stretch>
        </p:blipFill>
        <p:spPr>
          <a:xfrm>
            <a:off x="3565004" y="172135"/>
            <a:ext cx="8419524" cy="6544007"/>
          </a:xfrm>
          <a:prstGeom prst="rect">
            <a:avLst/>
          </a:prstGeom>
        </p:spPr>
      </p:pic>
      <p:sp>
        <p:nvSpPr>
          <p:cNvPr id="10" name="Rounded Rectangle 9"/>
          <p:cNvSpPr/>
          <p:nvPr/>
        </p:nvSpPr>
        <p:spPr>
          <a:xfrm>
            <a:off x="3565004" y="1689904"/>
            <a:ext cx="1956120" cy="3819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565004" y="4944319"/>
            <a:ext cx="1956120" cy="3819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951546" y="1880886"/>
            <a:ext cx="555586" cy="19098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939971" y="5135301"/>
            <a:ext cx="555586" cy="19098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6481823" y="380481"/>
            <a:ext cx="4027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564775" y="3623323"/>
            <a:ext cx="4027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33819" y="2499938"/>
            <a:ext cx="2362264" cy="2246769"/>
          </a:xfrm>
          <a:prstGeom prst="rect">
            <a:avLst/>
          </a:prstGeom>
        </p:spPr>
        <p:txBody>
          <a:bodyPr wrap="square">
            <a:spAutoFit/>
          </a:bodyPr>
          <a:lstStyle/>
          <a:p>
            <a:pPr algn="ctr"/>
            <a:r>
              <a:rPr lang="en-US" sz="2800" dirty="0" smtClean="0">
                <a:solidFill>
                  <a:schemeClr val="accent5">
                    <a:lumMod val="75000"/>
                  </a:schemeClr>
                </a:solidFill>
              </a:rPr>
              <a:t>Repeated </a:t>
            </a:r>
            <a:r>
              <a:rPr lang="en-US" sz="2800" dirty="0">
                <a:solidFill>
                  <a:schemeClr val="accent5">
                    <a:lumMod val="75000"/>
                  </a:schemeClr>
                </a:solidFill>
              </a:rPr>
              <a:t>runs produce same result without changes.</a:t>
            </a:r>
          </a:p>
        </p:txBody>
      </p:sp>
    </p:spTree>
    <p:extLst>
      <p:ext uri="{BB962C8B-B14F-4D97-AF65-F5344CB8AC3E}">
        <p14:creationId xmlns:p14="http://schemas.microsoft.com/office/powerpoint/2010/main" val="39675513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0036971" y="294509"/>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
        <p:nvSpPr>
          <p:cNvPr id="7" name="TextBox 6"/>
          <p:cNvSpPr txBox="1"/>
          <p:nvPr/>
        </p:nvSpPr>
        <p:spPr>
          <a:xfrm>
            <a:off x="371915" y="230820"/>
            <a:ext cx="5740674" cy="584775"/>
          </a:xfrm>
          <a:prstGeom prst="rect">
            <a:avLst/>
          </a:prstGeom>
          <a:noFill/>
        </p:spPr>
        <p:txBody>
          <a:bodyPr wrap="none" rtlCol="0">
            <a:spAutoFit/>
          </a:bodyPr>
          <a:lstStyle/>
          <a:p>
            <a:r>
              <a:rPr lang="en-CA" sz="3200" b="1" dirty="0" smtClean="0">
                <a:solidFill>
                  <a:srgbClr val="002060"/>
                </a:solidFill>
                <a:latin typeface="Arial" panose="020B0604020202020204" pitchFamily="34" charset="0"/>
                <a:cs typeface="Arial" panose="020B0604020202020204" pitchFamily="34" charset="0"/>
              </a:rPr>
              <a:t>Emergence of Public Clouds</a:t>
            </a:r>
            <a:endParaRPr lang="en-US" sz="3200" b="1" dirty="0">
              <a:solidFill>
                <a:srgbClr val="002060"/>
              </a:solidFill>
              <a:latin typeface="Arial" panose="020B0604020202020204" pitchFamily="34" charset="0"/>
              <a:cs typeface="Arial" panose="020B0604020202020204" pitchFamily="34" charset="0"/>
            </a:endParaRPr>
          </a:p>
        </p:txBody>
      </p:sp>
      <p:pic>
        <p:nvPicPr>
          <p:cNvPr id="8" name="Picture 2" descr="The Cloud Platform of Your Choice: AWS vs Azure vs GCP - Smart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630" y="942974"/>
            <a:ext cx="9160933" cy="5153025"/>
          </a:xfrm>
          <a:prstGeom prst="roundRect">
            <a:avLst>
              <a:gd name="adj" fmla="val 8594"/>
            </a:avLst>
          </a:prstGeom>
          <a:solidFill>
            <a:srgbClr val="FFFFFF">
              <a:shade val="85000"/>
            </a:srgbClr>
          </a:solidFill>
          <a:ln>
            <a:noFill/>
          </a:ln>
          <a:effectLst/>
          <a:extLst/>
        </p:spPr>
      </p:pic>
      <p:sp>
        <p:nvSpPr>
          <p:cNvPr id="9" name="TextBox 8"/>
          <p:cNvSpPr txBox="1"/>
          <p:nvPr/>
        </p:nvSpPr>
        <p:spPr>
          <a:xfrm>
            <a:off x="2576295" y="6350757"/>
            <a:ext cx="2699393" cy="369332"/>
          </a:xfrm>
          <a:prstGeom prst="rect">
            <a:avLst/>
          </a:prstGeom>
          <a:noFill/>
        </p:spPr>
        <p:txBody>
          <a:bodyPr wrap="none" rtlCol="0">
            <a:spAutoFit/>
          </a:bodyPr>
          <a:lstStyle/>
          <a:p>
            <a:r>
              <a:rPr lang="en-US" dirty="0" smtClean="0">
                <a:hlinkClick r:id="rId5"/>
              </a:rPr>
              <a:t>Gartner report (Nov 2023)</a:t>
            </a:r>
            <a:endParaRPr lang="en-US" dirty="0"/>
          </a:p>
        </p:txBody>
      </p:sp>
      <p:sp>
        <p:nvSpPr>
          <p:cNvPr id="10" name="TextBox 9"/>
          <p:cNvSpPr txBox="1"/>
          <p:nvPr/>
        </p:nvSpPr>
        <p:spPr>
          <a:xfrm>
            <a:off x="2534520" y="6058088"/>
            <a:ext cx="2782941" cy="369332"/>
          </a:xfrm>
          <a:prstGeom prst="rect">
            <a:avLst/>
          </a:prstGeom>
          <a:noFill/>
        </p:spPr>
        <p:txBody>
          <a:bodyPr wrap="none" rtlCol="0">
            <a:spAutoFit/>
          </a:bodyPr>
          <a:lstStyle/>
          <a:p>
            <a:r>
              <a:rPr lang="en-US" dirty="0" smtClean="0">
                <a:hlinkClick r:id="rId6"/>
              </a:rPr>
              <a:t>Spacelift report (Mar 2024)</a:t>
            </a:r>
            <a:endParaRPr lang="en-US" dirty="0"/>
          </a:p>
        </p:txBody>
      </p:sp>
    </p:spTree>
    <p:extLst>
      <p:ext uri="{BB962C8B-B14F-4D97-AF65-F5344CB8AC3E}">
        <p14:creationId xmlns:p14="http://schemas.microsoft.com/office/powerpoint/2010/main" val="590922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Title 1"/>
          <p:cNvSpPr>
            <a:spLocks noGrp="1"/>
          </p:cNvSpPr>
          <p:nvPr>
            <p:ph type="title"/>
          </p:nvPr>
        </p:nvSpPr>
        <p:spPr>
          <a:xfrm>
            <a:off x="314960" y="387647"/>
            <a:ext cx="4832430" cy="799327"/>
          </a:xfrm>
        </p:spPr>
        <p:txBody>
          <a:bodyPr>
            <a:normAutofit/>
          </a:bodyPr>
          <a:lstStyle/>
          <a:p>
            <a:r>
              <a:rPr dirty="0" smtClean="0">
                <a:latin typeface="+mj-lt"/>
              </a:rPr>
              <a:t>Ansible</a:t>
            </a:r>
            <a:r>
              <a:rPr lang="en-US" dirty="0" smtClean="0">
                <a:latin typeface="+mj-lt"/>
              </a:rPr>
              <a:t> Galaxy</a:t>
            </a:r>
            <a:endParaRPr dirty="0">
              <a:latin typeface="+mj-lt"/>
            </a:endParaRPr>
          </a:p>
        </p:txBody>
      </p:sp>
      <p:sp>
        <p:nvSpPr>
          <p:cNvPr id="2" name="Rectangle 1"/>
          <p:cNvSpPr/>
          <p:nvPr/>
        </p:nvSpPr>
        <p:spPr>
          <a:xfrm>
            <a:off x="314960" y="1109583"/>
            <a:ext cx="2343911" cy="307777"/>
          </a:xfrm>
          <a:prstGeom prst="rect">
            <a:avLst/>
          </a:prstGeom>
        </p:spPr>
        <p:txBody>
          <a:bodyPr wrap="none">
            <a:spAutoFit/>
          </a:bodyPr>
          <a:lstStyle/>
          <a:p>
            <a:r>
              <a:rPr lang="en-US" dirty="0">
                <a:hlinkClick r:id="rId4"/>
              </a:rPr>
              <a:t>https://galaxy.ansible.com</a:t>
            </a:r>
            <a:r>
              <a:rPr lang="en-US" dirty="0" smtClean="0">
                <a:hlinkClick r:id="rId4"/>
              </a:rPr>
              <a:t>/</a:t>
            </a:r>
            <a:r>
              <a:rPr lang="en-US" dirty="0" smtClean="0"/>
              <a:t> </a:t>
            </a:r>
            <a:endParaRPr lang="en-US" dirty="0"/>
          </a:p>
        </p:txBody>
      </p:sp>
      <p:pic>
        <p:nvPicPr>
          <p:cNvPr id="9" name="Picture 8"/>
          <p:cNvPicPr>
            <a:picLocks noChangeAspect="1"/>
          </p:cNvPicPr>
          <p:nvPr/>
        </p:nvPicPr>
        <p:blipFill>
          <a:blip r:embed="rId5"/>
          <a:stretch>
            <a:fillRect/>
          </a:stretch>
        </p:blipFill>
        <p:spPr>
          <a:xfrm>
            <a:off x="8132481" y="188635"/>
            <a:ext cx="3705225" cy="1228725"/>
          </a:xfrm>
          <a:prstGeom prst="rect">
            <a:avLst/>
          </a:prstGeom>
        </p:spPr>
      </p:pic>
      <p:sp>
        <p:nvSpPr>
          <p:cNvPr id="11" name="Rectangle 10"/>
          <p:cNvSpPr/>
          <p:nvPr/>
        </p:nvSpPr>
        <p:spPr>
          <a:xfrm>
            <a:off x="314960" y="1570356"/>
            <a:ext cx="11360701" cy="338554"/>
          </a:xfrm>
          <a:prstGeom prst="rect">
            <a:avLst/>
          </a:prstGeom>
        </p:spPr>
        <p:txBody>
          <a:bodyPr wrap="square">
            <a:spAutoFit/>
          </a:bodyPr>
          <a:lstStyle/>
          <a:p>
            <a:pPr lvl="0"/>
            <a:r>
              <a:rPr lang="en-US" sz="1600" b="1" dirty="0"/>
              <a:t>Ansible Galaxy </a:t>
            </a:r>
            <a:r>
              <a:rPr lang="en-US" sz="1600" dirty="0"/>
              <a:t>is an online repository where users can find, share, and reuse Ansible roles, modules, and </a:t>
            </a:r>
            <a:r>
              <a:rPr lang="en-US" sz="1600" dirty="0" smtClean="0"/>
              <a:t>collections.</a:t>
            </a:r>
            <a:endParaRPr lang="en-US" sz="1600" dirty="0"/>
          </a:p>
        </p:txBody>
      </p:sp>
      <p:pic>
        <p:nvPicPr>
          <p:cNvPr id="14" name="Picture 13"/>
          <p:cNvPicPr>
            <a:picLocks noChangeAspect="1"/>
          </p:cNvPicPr>
          <p:nvPr/>
        </p:nvPicPr>
        <p:blipFill>
          <a:blip r:embed="rId6"/>
          <a:stretch>
            <a:fillRect/>
          </a:stretch>
        </p:blipFill>
        <p:spPr>
          <a:xfrm>
            <a:off x="7745680" y="2061906"/>
            <a:ext cx="4446320" cy="4628266"/>
          </a:xfrm>
          <a:prstGeom prst="rect">
            <a:avLst/>
          </a:prstGeom>
          <a:ln>
            <a:solidFill>
              <a:schemeClr val="tx1"/>
            </a:solidFill>
          </a:ln>
        </p:spPr>
      </p:pic>
      <p:sp>
        <p:nvSpPr>
          <p:cNvPr id="15" name="Rectangle 14"/>
          <p:cNvSpPr/>
          <p:nvPr/>
        </p:nvSpPr>
        <p:spPr>
          <a:xfrm>
            <a:off x="314960" y="2107626"/>
            <a:ext cx="4583306" cy="369332"/>
          </a:xfrm>
          <a:prstGeom prst="rect">
            <a:avLst/>
          </a:prstGeom>
        </p:spPr>
        <p:txBody>
          <a:bodyPr wrap="none">
            <a:spAutoFit/>
          </a:bodyPr>
          <a:lstStyle/>
          <a:p>
            <a:r>
              <a:rPr lang="en-US" sz="1800" dirty="0" smtClean="0">
                <a:solidFill>
                  <a:schemeClr val="accent5">
                    <a:lumMod val="75000"/>
                  </a:schemeClr>
                </a:solidFill>
              </a:rPr>
              <a:t>$ ansible-galaxy </a:t>
            </a:r>
            <a:r>
              <a:rPr lang="en-US" sz="1800" dirty="0">
                <a:solidFill>
                  <a:schemeClr val="accent5">
                    <a:lumMod val="75000"/>
                  </a:schemeClr>
                </a:solidFill>
              </a:rPr>
              <a:t>collection install </a:t>
            </a:r>
            <a:r>
              <a:rPr lang="en-US" sz="1800" b="1" dirty="0" err="1">
                <a:solidFill>
                  <a:schemeClr val="accent5">
                    <a:lumMod val="75000"/>
                  </a:schemeClr>
                </a:solidFill>
              </a:rPr>
              <a:t>cisco.ios</a:t>
            </a:r>
            <a:endParaRPr lang="en-US" sz="1800" b="1" dirty="0">
              <a:solidFill>
                <a:schemeClr val="accent5">
                  <a:lumMod val="75000"/>
                </a:schemeClr>
              </a:solidFill>
            </a:endParaRPr>
          </a:p>
        </p:txBody>
      </p:sp>
      <p:sp>
        <p:nvSpPr>
          <p:cNvPr id="16" name="Rectangle 15"/>
          <p:cNvSpPr/>
          <p:nvPr/>
        </p:nvSpPr>
        <p:spPr>
          <a:xfrm>
            <a:off x="7990390" y="3171464"/>
            <a:ext cx="1574157" cy="520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4960" y="2943549"/>
            <a:ext cx="6861344" cy="1077218"/>
          </a:xfrm>
          <a:prstGeom prst="rect">
            <a:avLst/>
          </a:prstGeom>
        </p:spPr>
        <p:txBody>
          <a:bodyPr wrap="square">
            <a:spAutoFit/>
          </a:bodyPr>
          <a:lstStyle/>
          <a:p>
            <a:pPr algn="just"/>
            <a:r>
              <a:rPr lang="en-US" sz="1600" dirty="0" smtClean="0"/>
              <a:t>Collections in this </a:t>
            </a:r>
            <a:r>
              <a:rPr lang="en-US" sz="1600" dirty="0" err="1" smtClean="0"/>
              <a:t>yaml</a:t>
            </a:r>
            <a:r>
              <a:rPr lang="en-US" sz="1600" dirty="0" smtClean="0"/>
              <a:t> file indicates </a:t>
            </a:r>
            <a:r>
              <a:rPr lang="en-US" sz="1600" dirty="0"/>
              <a:t>that the playbook is using the Cisco IOS collection (downloaded from Ansible Galaxy). This collection provides the </a:t>
            </a:r>
            <a:r>
              <a:rPr lang="en-US" sz="1600" b="1" dirty="0" err="1"/>
              <a:t>ios_config</a:t>
            </a:r>
            <a:r>
              <a:rPr lang="en-US" sz="1600" dirty="0"/>
              <a:t> module and other Cisco-specific modules that enable configuration of Cisco devices.</a:t>
            </a:r>
          </a:p>
        </p:txBody>
      </p:sp>
      <p:sp>
        <p:nvSpPr>
          <p:cNvPr id="18" name="Rectangle 17"/>
          <p:cNvSpPr/>
          <p:nvPr/>
        </p:nvSpPr>
        <p:spPr>
          <a:xfrm>
            <a:off x="314960" y="4398162"/>
            <a:ext cx="7666456" cy="584775"/>
          </a:xfrm>
          <a:prstGeom prst="rect">
            <a:avLst/>
          </a:prstGeom>
        </p:spPr>
        <p:txBody>
          <a:bodyPr wrap="square">
            <a:spAutoFit/>
          </a:bodyPr>
          <a:lstStyle/>
          <a:p>
            <a:pPr lvl="0"/>
            <a:r>
              <a:rPr lang="en-US" sz="1600" b="1" dirty="0"/>
              <a:t>Community-Driven:</a:t>
            </a:r>
            <a:r>
              <a:rPr lang="en-US" sz="1600" dirty="0"/>
              <a:t> Access to thousands of community-contributed roles</a:t>
            </a:r>
            <a:r>
              <a:rPr lang="en-US" sz="1600" dirty="0" smtClean="0"/>
              <a:t>.</a:t>
            </a:r>
          </a:p>
          <a:p>
            <a:pPr lvl="0"/>
            <a:r>
              <a:rPr lang="en-US" sz="1600" b="1" dirty="0" smtClean="0"/>
              <a:t>Reusability</a:t>
            </a:r>
            <a:r>
              <a:rPr lang="en-US" sz="1600" b="1" dirty="0"/>
              <a:t>:</a:t>
            </a:r>
            <a:r>
              <a:rPr lang="en-US" sz="1600" dirty="0"/>
              <a:t> Roles and collections help modularize </a:t>
            </a:r>
            <a:r>
              <a:rPr lang="en-US" sz="1600" dirty="0" smtClean="0"/>
              <a:t>&amp; </a:t>
            </a:r>
            <a:r>
              <a:rPr lang="en-US" sz="1600" dirty="0"/>
              <a:t>reuse automation code</a:t>
            </a:r>
            <a:r>
              <a:rPr lang="en-US" sz="1600" dirty="0" smtClean="0"/>
              <a:t>.</a:t>
            </a:r>
          </a:p>
        </p:txBody>
      </p:sp>
      <p:sp>
        <p:nvSpPr>
          <p:cNvPr id="19" name="Rectangle 18"/>
          <p:cNvSpPr/>
          <p:nvPr/>
        </p:nvSpPr>
        <p:spPr>
          <a:xfrm>
            <a:off x="1266021" y="5676935"/>
            <a:ext cx="6479659" cy="1077218"/>
          </a:xfrm>
          <a:prstGeom prst="rect">
            <a:avLst/>
          </a:prstGeom>
        </p:spPr>
        <p:txBody>
          <a:bodyPr wrap="none">
            <a:spAutoFit/>
          </a:bodyPr>
          <a:lstStyle/>
          <a:p>
            <a:r>
              <a:rPr lang="en-US" sz="2000" b="1" dirty="0" smtClean="0"/>
              <a:t>Check These Resources for Ansible</a:t>
            </a:r>
            <a:br>
              <a:rPr lang="en-US" sz="2000" b="1" dirty="0" smtClean="0"/>
            </a:br>
            <a:r>
              <a:rPr lang="en-US" dirty="0" smtClean="0"/>
              <a:t>1.</a:t>
            </a:r>
            <a:r>
              <a:rPr lang="en-US" sz="1600" b="1" dirty="0" smtClean="0"/>
              <a:t> </a:t>
            </a:r>
            <a:r>
              <a:rPr lang="en-US" dirty="0" smtClean="0">
                <a:hlinkClick r:id="rId7"/>
              </a:rPr>
              <a:t>https</a:t>
            </a:r>
            <a:r>
              <a:rPr lang="en-US" dirty="0">
                <a:hlinkClick r:id="rId7"/>
              </a:rPr>
              <a:t>://</a:t>
            </a:r>
            <a:r>
              <a:rPr lang="en-US" dirty="0" smtClean="0">
                <a:hlinkClick r:id="rId7"/>
              </a:rPr>
              <a:t>github.com/ansible-community/awesome-ansible</a:t>
            </a:r>
            <a:r>
              <a:rPr lang="en-US" dirty="0"/>
              <a:t/>
            </a:r>
            <a:br>
              <a:rPr lang="en-US" dirty="0"/>
            </a:br>
            <a:r>
              <a:rPr lang="en-US" dirty="0" smtClean="0"/>
              <a:t>2. </a:t>
            </a:r>
            <a:r>
              <a:rPr lang="en-US" dirty="0" smtClean="0">
                <a:hlinkClick r:id="rId8"/>
              </a:rPr>
              <a:t>https</a:t>
            </a:r>
            <a:r>
              <a:rPr lang="en-US" dirty="0">
                <a:hlinkClick r:id="rId8"/>
              </a:rPr>
              <a:t>://ansible.puzzle.ch</a:t>
            </a:r>
            <a:r>
              <a:rPr lang="en-US" dirty="0" smtClean="0">
                <a:hlinkClick r:id="rId8"/>
              </a:rPr>
              <a:t>/</a:t>
            </a:r>
            <a:r>
              <a:rPr lang="en-US" dirty="0" smtClean="0"/>
              <a:t>  (slides/labs) </a:t>
            </a:r>
          </a:p>
          <a:p>
            <a:r>
              <a:rPr lang="en-US" dirty="0" smtClean="0"/>
              <a:t>3. </a:t>
            </a:r>
            <a:r>
              <a:rPr lang="en-US" dirty="0" smtClean="0">
                <a:hlinkClick r:id="rId9"/>
              </a:rPr>
              <a:t>https</a:t>
            </a:r>
            <a:r>
              <a:rPr lang="en-US" dirty="0">
                <a:hlinkClick r:id="rId9"/>
              </a:rPr>
              <a:t>://</a:t>
            </a:r>
            <a:r>
              <a:rPr lang="en-US" dirty="0" smtClean="0">
                <a:hlinkClick r:id="rId9"/>
              </a:rPr>
              <a:t>www.env0.com/blog/the-ultimate-ansible-tutorial-a-step-by-step-guide</a:t>
            </a:r>
            <a:r>
              <a:rPr lang="en-US" dirty="0" smtClean="0"/>
              <a:t> </a:t>
            </a:r>
          </a:p>
        </p:txBody>
      </p:sp>
    </p:spTree>
    <p:extLst>
      <p:ext uri="{BB962C8B-B14F-4D97-AF65-F5344CB8AC3E}">
        <p14:creationId xmlns:p14="http://schemas.microsoft.com/office/powerpoint/2010/main" val="2831044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5" name="Rectangle 4"/>
          <p:cNvSpPr/>
          <p:nvPr/>
        </p:nvSpPr>
        <p:spPr>
          <a:xfrm>
            <a:off x="458766" y="1382561"/>
            <a:ext cx="11162030" cy="646331"/>
          </a:xfrm>
          <a:prstGeom prst="rect">
            <a:avLst/>
          </a:prstGeom>
        </p:spPr>
        <p:txBody>
          <a:bodyPr wrap="none">
            <a:spAutoFit/>
          </a:bodyPr>
          <a:lstStyle/>
          <a:p>
            <a:endParaRPr lang="en-US" sz="1800" dirty="0"/>
          </a:p>
          <a:p>
            <a:r>
              <a:rPr lang="en-US" sz="1800" dirty="0" smtClean="0"/>
              <a:t>You can try the following on </a:t>
            </a:r>
            <a:r>
              <a:rPr lang="en-US" sz="1800" b="1" dirty="0" smtClean="0"/>
              <a:t>Ansible</a:t>
            </a:r>
            <a:r>
              <a:rPr lang="en-US" sz="1800" dirty="0" smtClean="0"/>
              <a:t> Control node to setup an </a:t>
            </a:r>
            <a:r>
              <a:rPr lang="en-US" sz="1800" b="1" dirty="0" smtClean="0"/>
              <a:t>Nginx Server </a:t>
            </a:r>
            <a:r>
              <a:rPr lang="en-US" sz="1800" dirty="0" smtClean="0"/>
              <a:t>using an </a:t>
            </a:r>
            <a:r>
              <a:rPr lang="en-US" sz="1800" b="1" dirty="0" smtClean="0"/>
              <a:t>Ansible Galaxy </a:t>
            </a:r>
            <a:r>
              <a:rPr lang="en-US" sz="1800" dirty="0" smtClean="0"/>
              <a:t>role.</a:t>
            </a:r>
            <a:endParaRPr lang="en-US" sz="1800" dirty="0"/>
          </a:p>
        </p:txBody>
      </p:sp>
      <p:sp>
        <p:nvSpPr>
          <p:cNvPr id="21" name="Rectangle 20"/>
          <p:cNvSpPr/>
          <p:nvPr/>
        </p:nvSpPr>
        <p:spPr>
          <a:xfrm>
            <a:off x="458766" y="2028892"/>
            <a:ext cx="4378122" cy="369332"/>
          </a:xfrm>
          <a:prstGeom prst="rect">
            <a:avLst/>
          </a:prstGeom>
        </p:spPr>
        <p:txBody>
          <a:bodyPr wrap="none">
            <a:spAutoFit/>
          </a:bodyPr>
          <a:lstStyle/>
          <a:p>
            <a:r>
              <a:rPr lang="en-US" sz="1800" dirty="0" smtClean="0">
                <a:solidFill>
                  <a:srgbClr val="0070C0"/>
                </a:solidFill>
              </a:rPr>
              <a:t>$ ansible-galaxy </a:t>
            </a:r>
            <a:r>
              <a:rPr lang="en-US" sz="1800" dirty="0">
                <a:solidFill>
                  <a:srgbClr val="0070C0"/>
                </a:solidFill>
              </a:rPr>
              <a:t>install geerlingguy.nginx</a:t>
            </a:r>
          </a:p>
        </p:txBody>
      </p:sp>
      <p:pic>
        <p:nvPicPr>
          <p:cNvPr id="22" name="Picture 21"/>
          <p:cNvPicPr>
            <a:picLocks noChangeAspect="1"/>
          </p:cNvPicPr>
          <p:nvPr/>
        </p:nvPicPr>
        <p:blipFill>
          <a:blip r:embed="rId4"/>
          <a:stretch>
            <a:fillRect/>
          </a:stretch>
        </p:blipFill>
        <p:spPr>
          <a:xfrm>
            <a:off x="572856" y="2934809"/>
            <a:ext cx="3923885" cy="1721704"/>
          </a:xfrm>
          <a:prstGeom prst="rect">
            <a:avLst/>
          </a:prstGeom>
          <a:ln>
            <a:solidFill>
              <a:schemeClr val="tx1"/>
            </a:solidFill>
          </a:ln>
        </p:spPr>
      </p:pic>
      <p:sp>
        <p:nvSpPr>
          <p:cNvPr id="24" name="Rectangle 23"/>
          <p:cNvSpPr/>
          <p:nvPr/>
        </p:nvSpPr>
        <p:spPr>
          <a:xfrm>
            <a:off x="458766" y="2517820"/>
            <a:ext cx="2133918" cy="369332"/>
          </a:xfrm>
          <a:prstGeom prst="rect">
            <a:avLst/>
          </a:prstGeom>
        </p:spPr>
        <p:txBody>
          <a:bodyPr wrap="none">
            <a:spAutoFit/>
          </a:bodyPr>
          <a:lstStyle/>
          <a:p>
            <a:r>
              <a:rPr lang="en-US" sz="1800" dirty="0" smtClean="0">
                <a:solidFill>
                  <a:srgbClr val="0070C0"/>
                </a:solidFill>
              </a:rPr>
              <a:t>$ vim website.ymal</a:t>
            </a:r>
            <a:endParaRPr lang="en-US" sz="1800" dirty="0">
              <a:solidFill>
                <a:srgbClr val="0070C0"/>
              </a:solidFill>
            </a:endParaRPr>
          </a:p>
        </p:txBody>
      </p:sp>
      <p:sp>
        <p:nvSpPr>
          <p:cNvPr id="25" name="Rectangle 24"/>
          <p:cNvSpPr/>
          <p:nvPr/>
        </p:nvSpPr>
        <p:spPr>
          <a:xfrm>
            <a:off x="458766" y="4765891"/>
            <a:ext cx="4993675" cy="369332"/>
          </a:xfrm>
          <a:prstGeom prst="rect">
            <a:avLst/>
          </a:prstGeom>
        </p:spPr>
        <p:txBody>
          <a:bodyPr wrap="none">
            <a:spAutoFit/>
          </a:bodyPr>
          <a:lstStyle/>
          <a:p>
            <a:r>
              <a:rPr lang="en-US" sz="1800" dirty="0" smtClean="0">
                <a:solidFill>
                  <a:srgbClr val="0070C0"/>
                </a:solidFill>
              </a:rPr>
              <a:t>$ ansible-playbook -</a:t>
            </a:r>
            <a:r>
              <a:rPr lang="en-US" sz="1800" dirty="0" err="1" smtClean="0">
                <a:solidFill>
                  <a:srgbClr val="0070C0"/>
                </a:solidFill>
              </a:rPr>
              <a:t>i</a:t>
            </a:r>
            <a:r>
              <a:rPr lang="en-US" sz="1800" dirty="0" smtClean="0">
                <a:solidFill>
                  <a:srgbClr val="0070C0"/>
                </a:solidFill>
              </a:rPr>
              <a:t> inventory.ini website.yaml</a:t>
            </a:r>
            <a:endParaRPr lang="en-US" sz="1800" dirty="0">
              <a:solidFill>
                <a:srgbClr val="0070C0"/>
              </a:solidFill>
            </a:endParaRPr>
          </a:p>
        </p:txBody>
      </p:sp>
      <p:sp>
        <p:nvSpPr>
          <p:cNvPr id="26" name="Rectangle 25"/>
          <p:cNvSpPr/>
          <p:nvPr/>
        </p:nvSpPr>
        <p:spPr>
          <a:xfrm>
            <a:off x="1883598" y="6025012"/>
            <a:ext cx="5211683" cy="369332"/>
          </a:xfrm>
          <a:prstGeom prst="rect">
            <a:avLst/>
          </a:prstGeom>
        </p:spPr>
        <p:txBody>
          <a:bodyPr wrap="none">
            <a:spAutoFit/>
          </a:bodyPr>
          <a:lstStyle/>
          <a:p>
            <a:r>
              <a:rPr lang="en-US" sz="1800" dirty="0">
                <a:hlinkClick r:id="rId5"/>
              </a:rPr>
              <a:t>https://</a:t>
            </a:r>
            <a:r>
              <a:rPr lang="en-US" sz="1800" dirty="0" smtClean="0">
                <a:hlinkClick r:id="rId5"/>
              </a:rPr>
              <a:t>github.com/geerlingguy/ansible-role-nginx</a:t>
            </a:r>
            <a:r>
              <a:rPr lang="en-US" sz="1800" dirty="0" smtClean="0"/>
              <a:t> </a:t>
            </a:r>
            <a:endParaRPr lang="en-US" sz="1800" dirty="0"/>
          </a:p>
        </p:txBody>
      </p:sp>
      <p:sp>
        <p:nvSpPr>
          <p:cNvPr id="27" name="Rectangle 26"/>
          <p:cNvSpPr/>
          <p:nvPr/>
        </p:nvSpPr>
        <p:spPr>
          <a:xfrm>
            <a:off x="1780017" y="5655680"/>
            <a:ext cx="5686172" cy="369332"/>
          </a:xfrm>
          <a:prstGeom prst="rect">
            <a:avLst/>
          </a:prstGeom>
        </p:spPr>
        <p:txBody>
          <a:bodyPr wrap="none">
            <a:spAutoFit/>
          </a:bodyPr>
          <a:lstStyle/>
          <a:p>
            <a:r>
              <a:rPr lang="en-US" sz="1800" dirty="0" smtClean="0"/>
              <a:t>Visit the following link for further details about this role</a:t>
            </a:r>
            <a:endParaRPr lang="en-US" sz="1800" dirty="0"/>
          </a:p>
        </p:txBody>
      </p:sp>
      <p:pic>
        <p:nvPicPr>
          <p:cNvPr id="28" name="Picture 27"/>
          <p:cNvPicPr>
            <a:picLocks noChangeAspect="1"/>
          </p:cNvPicPr>
          <p:nvPr/>
        </p:nvPicPr>
        <p:blipFill>
          <a:blip r:embed="rId6"/>
          <a:stretch>
            <a:fillRect/>
          </a:stretch>
        </p:blipFill>
        <p:spPr>
          <a:xfrm>
            <a:off x="5818625" y="2281564"/>
            <a:ext cx="6053443" cy="3231656"/>
          </a:xfrm>
          <a:prstGeom prst="rect">
            <a:avLst/>
          </a:prstGeom>
        </p:spPr>
      </p:pic>
      <p:sp>
        <p:nvSpPr>
          <p:cNvPr id="16" name="Title 1"/>
          <p:cNvSpPr txBox="1">
            <a:spLocks/>
          </p:cNvSpPr>
          <p:nvPr/>
        </p:nvSpPr>
        <p:spPr>
          <a:xfrm>
            <a:off x="314960" y="387647"/>
            <a:ext cx="4832430" cy="7993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A3"/>
              </a:buClr>
              <a:buSzPts val="4400"/>
              <a:buFont typeface="Calibri"/>
              <a:buNone/>
              <a:defRPr sz="4400" b="1" i="0" u="none" strike="noStrike" cap="none">
                <a:solidFill>
                  <a:srgbClr val="0000A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err="1" smtClean="0">
                <a:latin typeface="+mj-lt"/>
              </a:rPr>
              <a:t>Ansible</a:t>
            </a:r>
            <a:r>
              <a:rPr lang="en-US" dirty="0" smtClean="0">
                <a:latin typeface="+mj-lt"/>
              </a:rPr>
              <a:t> Roles</a:t>
            </a:r>
            <a:endParaRPr lang="en-US" dirty="0">
              <a:latin typeface="+mj-lt"/>
            </a:endParaRPr>
          </a:p>
        </p:txBody>
      </p:sp>
    </p:spTree>
    <p:extLst>
      <p:ext uri="{BB962C8B-B14F-4D97-AF65-F5344CB8AC3E}">
        <p14:creationId xmlns:p14="http://schemas.microsoft.com/office/powerpoint/2010/main" val="3277106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5" name="Rectangle 4"/>
          <p:cNvSpPr/>
          <p:nvPr/>
        </p:nvSpPr>
        <p:spPr>
          <a:xfrm>
            <a:off x="444660" y="1238969"/>
            <a:ext cx="8225329" cy="369332"/>
          </a:xfrm>
          <a:prstGeom prst="rect">
            <a:avLst/>
          </a:prstGeom>
        </p:spPr>
        <p:txBody>
          <a:bodyPr wrap="none">
            <a:spAutoFit/>
          </a:bodyPr>
          <a:lstStyle/>
          <a:p>
            <a:r>
              <a:rPr lang="en-US" sz="1800" dirty="0" smtClean="0"/>
              <a:t>To get more information about Ansible, you may visit </a:t>
            </a:r>
            <a:r>
              <a:rPr lang="en-US" sz="1800" dirty="0" smtClean="0">
                <a:hlinkClick r:id="rId4"/>
              </a:rPr>
              <a:t>https</a:t>
            </a:r>
            <a:r>
              <a:rPr lang="en-US" sz="1800" dirty="0">
                <a:hlinkClick r:id="rId4"/>
              </a:rPr>
              <a:t>://docs.ansible.com</a:t>
            </a:r>
            <a:r>
              <a:rPr lang="en-US" sz="1800" dirty="0" smtClean="0">
                <a:hlinkClick r:id="rId4"/>
              </a:rPr>
              <a:t>/</a:t>
            </a:r>
            <a:r>
              <a:rPr lang="en-US" sz="1800" dirty="0" smtClean="0"/>
              <a:t> </a:t>
            </a:r>
            <a:endParaRPr lang="en-US" sz="1800" dirty="0"/>
          </a:p>
        </p:txBody>
      </p:sp>
      <p:sp>
        <p:nvSpPr>
          <p:cNvPr id="8" name="Rectangle 7"/>
          <p:cNvSpPr/>
          <p:nvPr/>
        </p:nvSpPr>
        <p:spPr>
          <a:xfrm>
            <a:off x="737789" y="3511853"/>
            <a:ext cx="10533653" cy="923330"/>
          </a:xfrm>
          <a:prstGeom prst="rect">
            <a:avLst/>
          </a:prstGeom>
          <a:ln>
            <a:solidFill>
              <a:schemeClr val="bg2"/>
            </a:solidFill>
          </a:ln>
        </p:spPr>
        <p:txBody>
          <a:bodyPr wrap="none">
            <a:spAutoFit/>
          </a:bodyPr>
          <a:lstStyle/>
          <a:p>
            <a:r>
              <a:rPr lang="en-US" sz="1800" dirty="0" smtClean="0"/>
              <a:t>Visit the following link and create these file in Ansible-N1 as shown in the class.</a:t>
            </a:r>
          </a:p>
          <a:p>
            <a:r>
              <a:rPr lang="en-US" sz="1800" dirty="0" smtClean="0">
                <a:hlinkClick r:id="rId5"/>
              </a:rPr>
              <a:t>https</a:t>
            </a:r>
            <a:r>
              <a:rPr lang="en-US" sz="1800" dirty="0">
                <a:hlinkClick r:id="rId5"/>
              </a:rPr>
              <a:t>://</a:t>
            </a:r>
            <a:r>
              <a:rPr lang="en-US" sz="1800" dirty="0" smtClean="0">
                <a:hlinkClick r:id="rId5"/>
              </a:rPr>
              <a:t>github.com/5tuxnet/courses/tree/main/comp4912/lab4</a:t>
            </a:r>
            <a:r>
              <a:rPr lang="en-US" sz="1800" dirty="0" smtClean="0"/>
              <a:t> </a:t>
            </a:r>
          </a:p>
          <a:p>
            <a:r>
              <a:rPr lang="en-US" sz="1800" dirty="0" smtClean="0"/>
              <a:t>Once the file created and SSH access verified, </a:t>
            </a:r>
            <a:r>
              <a:rPr lang="en-US" sz="1800" dirty="0"/>
              <a:t>run ‘</a:t>
            </a:r>
            <a:r>
              <a:rPr lang="en-US" sz="1800" dirty="0">
                <a:solidFill>
                  <a:srgbClr val="7030A0"/>
                </a:solidFill>
              </a:rPr>
              <a:t>ansible-playbook -</a:t>
            </a:r>
            <a:r>
              <a:rPr lang="en-US" sz="1800" dirty="0" err="1">
                <a:solidFill>
                  <a:srgbClr val="7030A0"/>
                </a:solidFill>
              </a:rPr>
              <a:t>i</a:t>
            </a:r>
            <a:r>
              <a:rPr lang="en-US" sz="1800" dirty="0">
                <a:solidFill>
                  <a:srgbClr val="7030A0"/>
                </a:solidFill>
              </a:rPr>
              <a:t> inventory.ini </a:t>
            </a:r>
            <a:r>
              <a:rPr lang="en-US" sz="1800" dirty="0" smtClean="0">
                <a:solidFill>
                  <a:srgbClr val="7030A0"/>
                </a:solidFill>
              </a:rPr>
              <a:t>deploy-</a:t>
            </a:r>
            <a:r>
              <a:rPr lang="en-US" sz="1800" dirty="0" err="1" smtClean="0">
                <a:solidFill>
                  <a:srgbClr val="7030A0"/>
                </a:solidFill>
              </a:rPr>
              <a:t>nginx.yml</a:t>
            </a:r>
            <a:r>
              <a:rPr lang="en-US" sz="1800" dirty="0" smtClean="0"/>
              <a:t>’</a:t>
            </a:r>
            <a:endParaRPr lang="en-US" sz="1800" dirty="0"/>
          </a:p>
        </p:txBody>
      </p:sp>
      <p:grpSp>
        <p:nvGrpSpPr>
          <p:cNvPr id="10" name="Google Shape;444;p99"/>
          <p:cNvGrpSpPr/>
          <p:nvPr/>
        </p:nvGrpSpPr>
        <p:grpSpPr>
          <a:xfrm>
            <a:off x="8714175" y="346157"/>
            <a:ext cx="3107708" cy="916808"/>
            <a:chOff x="77281" y="94146"/>
            <a:chExt cx="3107708" cy="916808"/>
          </a:xfrm>
        </p:grpSpPr>
        <p:pic>
          <p:nvPicPr>
            <p:cNvPr id="11" name="Google Shape;445;p99"/>
            <p:cNvPicPr preferRelativeResize="0"/>
            <p:nvPr/>
          </p:nvPicPr>
          <p:blipFill rotWithShape="1">
            <a:blip r:embed="rId6">
              <a:alphaModFix/>
            </a:blip>
            <a:srcRect l="16091" t="28174" r="14843" b="25981"/>
            <a:stretch/>
          </p:blipFill>
          <p:spPr>
            <a:xfrm>
              <a:off x="77281" y="94146"/>
              <a:ext cx="3107708" cy="916808"/>
            </a:xfrm>
            <a:prstGeom prst="rect">
              <a:avLst/>
            </a:prstGeom>
            <a:noFill/>
            <a:ln>
              <a:noFill/>
            </a:ln>
          </p:spPr>
        </p:pic>
        <p:sp>
          <p:nvSpPr>
            <p:cNvPr id="12" name="Google Shape;446;p99"/>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1</a:t>
              </a:r>
              <a:endParaRPr sz="2400" b="1" i="0" u="none" strike="noStrike" cap="none">
                <a:solidFill>
                  <a:schemeClr val="lt1"/>
                </a:solidFill>
                <a:latin typeface="Arial"/>
                <a:ea typeface="Arial"/>
                <a:cs typeface="Arial"/>
                <a:sym typeface="Arial"/>
              </a:endParaRPr>
            </a:p>
          </p:txBody>
        </p:sp>
      </p:grpSp>
      <p:sp>
        <p:nvSpPr>
          <p:cNvPr id="9" name="Title 8"/>
          <p:cNvSpPr>
            <a:spLocks noGrp="1"/>
          </p:cNvSpPr>
          <p:nvPr>
            <p:ph type="title"/>
          </p:nvPr>
        </p:nvSpPr>
        <p:spPr>
          <a:xfrm>
            <a:off x="444660" y="235267"/>
            <a:ext cx="6650621" cy="894622"/>
          </a:xfrm>
        </p:spPr>
        <p:txBody>
          <a:bodyPr>
            <a:normAutofit/>
          </a:bodyPr>
          <a:lstStyle/>
          <a:p>
            <a:r>
              <a:rPr lang="en-US" sz="4000" dirty="0" smtClean="0">
                <a:latin typeface="+mj-lt"/>
              </a:rPr>
              <a:t>Ansible docs/exercise </a:t>
            </a:r>
            <a:endParaRPr lang="en-US" sz="4000" dirty="0">
              <a:latin typeface="+mj-lt"/>
            </a:endParaRPr>
          </a:p>
        </p:txBody>
      </p:sp>
      <p:sp>
        <p:nvSpPr>
          <p:cNvPr id="13" name="Rectangle 12"/>
          <p:cNvSpPr/>
          <p:nvPr/>
        </p:nvSpPr>
        <p:spPr>
          <a:xfrm>
            <a:off x="1898346" y="4834424"/>
            <a:ext cx="7584127" cy="1477328"/>
          </a:xfrm>
          <a:prstGeom prst="rect">
            <a:avLst/>
          </a:prstGeom>
          <a:ln>
            <a:solidFill>
              <a:schemeClr val="bg2"/>
            </a:solidFill>
          </a:ln>
        </p:spPr>
        <p:txBody>
          <a:bodyPr wrap="none">
            <a:spAutoFit/>
          </a:bodyPr>
          <a:lstStyle/>
          <a:p>
            <a:r>
              <a:rPr lang="en-US" sz="1800" dirty="0" smtClean="0"/>
              <a:t>Try running the following commands from node with Ansible installed:</a:t>
            </a:r>
            <a:endParaRPr lang="en-US" sz="1800" dirty="0"/>
          </a:p>
          <a:p>
            <a:endParaRPr lang="en-US" sz="1800" dirty="0">
              <a:solidFill>
                <a:srgbClr val="0070C0"/>
              </a:solidFill>
            </a:endParaRPr>
          </a:p>
          <a:p>
            <a:r>
              <a:rPr lang="en-US" sz="1800" dirty="0" smtClean="0">
                <a:solidFill>
                  <a:srgbClr val="0070C0"/>
                </a:solidFill>
              </a:rPr>
              <a:t>$ ansible </a:t>
            </a:r>
            <a:r>
              <a:rPr lang="en-US" sz="1800" dirty="0">
                <a:solidFill>
                  <a:srgbClr val="0070C0"/>
                </a:solidFill>
              </a:rPr>
              <a:t>all -</a:t>
            </a:r>
            <a:r>
              <a:rPr lang="en-US" sz="1800" dirty="0" err="1">
                <a:solidFill>
                  <a:srgbClr val="0070C0"/>
                </a:solidFill>
              </a:rPr>
              <a:t>i</a:t>
            </a:r>
            <a:r>
              <a:rPr lang="en-US" sz="1800" dirty="0">
                <a:solidFill>
                  <a:srgbClr val="0070C0"/>
                </a:solidFill>
              </a:rPr>
              <a:t> inventory.ini -m ping</a:t>
            </a:r>
          </a:p>
          <a:p>
            <a:r>
              <a:rPr lang="en-US" sz="1800" dirty="0" smtClean="0">
                <a:solidFill>
                  <a:srgbClr val="0070C0"/>
                </a:solidFill>
              </a:rPr>
              <a:t>$ ansible </a:t>
            </a:r>
            <a:r>
              <a:rPr lang="en-US" sz="1800" dirty="0">
                <a:solidFill>
                  <a:srgbClr val="0070C0"/>
                </a:solidFill>
              </a:rPr>
              <a:t>ec2-instance -</a:t>
            </a:r>
            <a:r>
              <a:rPr lang="en-US" sz="1800" dirty="0" err="1">
                <a:solidFill>
                  <a:srgbClr val="0070C0"/>
                </a:solidFill>
              </a:rPr>
              <a:t>i</a:t>
            </a:r>
            <a:r>
              <a:rPr lang="en-US" sz="1800" dirty="0">
                <a:solidFill>
                  <a:srgbClr val="0070C0"/>
                </a:solidFill>
              </a:rPr>
              <a:t> inventory.ini -m </a:t>
            </a:r>
            <a:r>
              <a:rPr lang="en-US" sz="1800" dirty="0" smtClean="0">
                <a:solidFill>
                  <a:srgbClr val="0070C0"/>
                </a:solidFill>
              </a:rPr>
              <a:t>shell </a:t>
            </a:r>
            <a:r>
              <a:rPr lang="en-US" sz="1800" dirty="0">
                <a:solidFill>
                  <a:srgbClr val="0070C0"/>
                </a:solidFill>
              </a:rPr>
              <a:t>-a "</a:t>
            </a:r>
            <a:r>
              <a:rPr lang="en-US" sz="1800" dirty="0" smtClean="0">
                <a:solidFill>
                  <a:srgbClr val="0070C0"/>
                </a:solidFill>
              </a:rPr>
              <a:t>hostname &amp;&amp; uptime“</a:t>
            </a:r>
          </a:p>
          <a:p>
            <a:r>
              <a:rPr lang="en-US" sz="1800" dirty="0" smtClean="0">
                <a:solidFill>
                  <a:srgbClr val="0070C0"/>
                </a:solidFill>
              </a:rPr>
              <a:t>$ </a:t>
            </a:r>
            <a:r>
              <a:rPr lang="en-US" sz="1800" dirty="0" err="1" smtClean="0">
                <a:solidFill>
                  <a:srgbClr val="0070C0"/>
                </a:solidFill>
              </a:rPr>
              <a:t>ansbile</a:t>
            </a:r>
            <a:r>
              <a:rPr lang="en-US" sz="1800" dirty="0" smtClean="0">
                <a:solidFill>
                  <a:srgbClr val="0070C0"/>
                </a:solidFill>
              </a:rPr>
              <a:t> ec2-instance -</a:t>
            </a:r>
            <a:r>
              <a:rPr lang="en-US" sz="1800" dirty="0" err="1" smtClean="0">
                <a:solidFill>
                  <a:srgbClr val="0070C0"/>
                </a:solidFill>
              </a:rPr>
              <a:t>i</a:t>
            </a:r>
            <a:r>
              <a:rPr lang="en-US" sz="1800" dirty="0" smtClean="0">
                <a:solidFill>
                  <a:srgbClr val="0070C0"/>
                </a:solidFill>
              </a:rPr>
              <a:t> inventory.ini -m reboot --become</a:t>
            </a:r>
            <a:endParaRPr lang="en-US" sz="1800" dirty="0">
              <a:solidFill>
                <a:srgbClr val="0070C0"/>
              </a:solidFill>
            </a:endParaRPr>
          </a:p>
        </p:txBody>
      </p:sp>
      <p:sp>
        <p:nvSpPr>
          <p:cNvPr id="20" name="Rectangle 19"/>
          <p:cNvSpPr/>
          <p:nvPr/>
        </p:nvSpPr>
        <p:spPr>
          <a:xfrm>
            <a:off x="737789" y="2239025"/>
            <a:ext cx="7520007" cy="923330"/>
          </a:xfrm>
          <a:prstGeom prst="rect">
            <a:avLst/>
          </a:prstGeom>
          <a:ln>
            <a:solidFill>
              <a:schemeClr val="bg2"/>
            </a:solidFill>
          </a:ln>
        </p:spPr>
        <p:txBody>
          <a:bodyPr wrap="none">
            <a:spAutoFit/>
          </a:bodyPr>
          <a:lstStyle/>
          <a:p>
            <a:r>
              <a:rPr lang="en-US" sz="1800" dirty="0" smtClean="0"/>
              <a:t>Create two AWS instances (Ubuntu) and install Ansible in one of them. </a:t>
            </a:r>
          </a:p>
          <a:p>
            <a:r>
              <a:rPr lang="en-US" sz="1800" dirty="0" smtClean="0"/>
              <a:t>Call these instances Ansible-N1 and Ansible-N2, respectively.</a:t>
            </a:r>
          </a:p>
          <a:p>
            <a:r>
              <a:rPr lang="en-US" sz="1800" dirty="0" smtClean="0"/>
              <a:t>Install Ansible on Ansible-N1 using </a:t>
            </a:r>
            <a:r>
              <a:rPr lang="en-US" sz="1800" dirty="0" smtClean="0">
                <a:solidFill>
                  <a:srgbClr val="7030A0"/>
                </a:solidFill>
              </a:rPr>
              <a:t>‘apt update &amp;&amp; apt install ansible -y’</a:t>
            </a:r>
          </a:p>
        </p:txBody>
      </p:sp>
    </p:spTree>
    <p:extLst>
      <p:ext uri="{BB962C8B-B14F-4D97-AF65-F5344CB8AC3E}">
        <p14:creationId xmlns:p14="http://schemas.microsoft.com/office/powerpoint/2010/main" val="79109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8985850" y="3660261"/>
            <a:ext cx="2773302" cy="2733357"/>
          </a:xfrm>
          <a:prstGeom prst="rect">
            <a:avLst/>
          </a:prstGeom>
        </p:spPr>
      </p:pic>
      <p:sp>
        <p:nvSpPr>
          <p:cNvPr id="3" name="Rectangle 2"/>
          <p:cNvSpPr/>
          <p:nvPr/>
        </p:nvSpPr>
        <p:spPr>
          <a:xfrm>
            <a:off x="200347" y="1111853"/>
            <a:ext cx="7990485" cy="1200329"/>
          </a:xfrm>
          <a:prstGeom prst="rect">
            <a:avLst/>
          </a:prstGeom>
        </p:spPr>
        <p:txBody>
          <a:bodyPr wrap="square">
            <a:spAutoFit/>
          </a:bodyPr>
          <a:lstStyle/>
          <a:p>
            <a:pPr algn="just"/>
            <a:r>
              <a:rPr lang="en-US" sz="2400" dirty="0" smtClean="0">
                <a:solidFill>
                  <a:srgbClr val="0070C0"/>
                </a:solidFill>
              </a:rPr>
              <a:t>“Like </a:t>
            </a:r>
            <a:r>
              <a:rPr lang="en-US" sz="2400" dirty="0">
                <a:solidFill>
                  <a:srgbClr val="0070C0"/>
                </a:solidFill>
              </a:rPr>
              <a:t>the principle that the same source code generates </a:t>
            </a:r>
            <a:r>
              <a:rPr lang="en-US" sz="2400" dirty="0" smtClean="0">
                <a:solidFill>
                  <a:srgbClr val="0070C0"/>
                </a:solidFill>
              </a:rPr>
              <a:t>the same </a:t>
            </a:r>
            <a:r>
              <a:rPr lang="en-US" sz="2400" dirty="0">
                <a:solidFill>
                  <a:srgbClr val="0070C0"/>
                </a:solidFill>
              </a:rPr>
              <a:t>binary, an Infrastructure as Code (IaC) </a:t>
            </a:r>
            <a:r>
              <a:rPr lang="en-US" sz="2400" dirty="0" smtClean="0">
                <a:solidFill>
                  <a:srgbClr val="0070C0"/>
                </a:solidFill>
              </a:rPr>
              <a:t>model generates </a:t>
            </a:r>
            <a:r>
              <a:rPr lang="en-US" sz="2400" dirty="0">
                <a:solidFill>
                  <a:srgbClr val="0070C0"/>
                </a:solidFill>
              </a:rPr>
              <a:t>the same environment every time it is applied</a:t>
            </a:r>
            <a:r>
              <a:rPr lang="en-US" sz="2400" dirty="0" smtClean="0">
                <a:solidFill>
                  <a:srgbClr val="0070C0"/>
                </a:solidFill>
              </a:rPr>
              <a:t>.”</a:t>
            </a:r>
            <a:endParaRPr lang="en-US" sz="2400" dirty="0">
              <a:solidFill>
                <a:srgbClr val="0070C0"/>
              </a:solidFill>
            </a:endParaRPr>
          </a:p>
        </p:txBody>
      </p:sp>
      <p:sp>
        <p:nvSpPr>
          <p:cNvPr id="5" name="Title 1"/>
          <p:cNvSpPr>
            <a:spLocks noGrp="1"/>
          </p:cNvSpPr>
          <p:nvPr>
            <p:ph type="title"/>
          </p:nvPr>
        </p:nvSpPr>
        <p:spPr>
          <a:xfrm>
            <a:off x="87331" y="151348"/>
            <a:ext cx="9858054" cy="804148"/>
          </a:xfrm>
        </p:spPr>
        <p:txBody>
          <a:bodyPr>
            <a:normAutofit fontScale="90000"/>
          </a:bodyPr>
          <a:lstStyle/>
          <a:p>
            <a:r>
              <a:rPr lang="en-US" dirty="0" smtClean="0">
                <a:latin typeface="+mj-lt"/>
              </a:rPr>
              <a:t>Terraform, the de facto standard for IaC</a:t>
            </a:r>
            <a:endParaRPr dirty="0">
              <a:latin typeface="+mj-lt"/>
            </a:endParaRPr>
          </a:p>
        </p:txBody>
      </p:sp>
      <p:sp>
        <p:nvSpPr>
          <p:cNvPr id="4" name="Rectangle 3"/>
          <p:cNvSpPr/>
          <p:nvPr/>
        </p:nvSpPr>
        <p:spPr>
          <a:xfrm>
            <a:off x="3836755" y="2314650"/>
            <a:ext cx="4354077" cy="307777"/>
          </a:xfrm>
          <a:prstGeom prst="rect">
            <a:avLst/>
          </a:prstGeom>
        </p:spPr>
        <p:txBody>
          <a:bodyPr wrap="none">
            <a:spAutoFit/>
          </a:bodyPr>
          <a:lstStyle/>
          <a:p>
            <a:r>
              <a:rPr lang="en-US" dirty="0">
                <a:solidFill>
                  <a:srgbClr val="0070C0"/>
                </a:solidFill>
                <a:latin typeface="+mj-lt"/>
              </a:rPr>
              <a:t>Sam Guckenheimer (Product Owner, Azure </a:t>
            </a:r>
            <a:r>
              <a:rPr lang="en-US" dirty="0" smtClean="0">
                <a:solidFill>
                  <a:srgbClr val="0070C0"/>
                </a:solidFill>
                <a:latin typeface="+mj-lt"/>
              </a:rPr>
              <a:t>DevOps</a:t>
            </a:r>
            <a:r>
              <a:rPr lang="en-US" dirty="0">
                <a:solidFill>
                  <a:srgbClr val="0070C0"/>
                </a:solidFill>
                <a:latin typeface="+mj-lt"/>
              </a:rPr>
              <a:t>)</a:t>
            </a:r>
          </a:p>
        </p:txBody>
      </p:sp>
      <p:pic>
        <p:nvPicPr>
          <p:cNvPr id="6" name="Picture 5"/>
          <p:cNvPicPr>
            <a:picLocks noChangeAspect="1"/>
          </p:cNvPicPr>
          <p:nvPr/>
        </p:nvPicPr>
        <p:blipFill>
          <a:blip r:embed="rId5"/>
          <a:stretch>
            <a:fillRect/>
          </a:stretch>
        </p:blipFill>
        <p:spPr>
          <a:xfrm>
            <a:off x="9261561" y="1111853"/>
            <a:ext cx="2221879" cy="2221879"/>
          </a:xfrm>
          <a:prstGeom prst="rect">
            <a:avLst/>
          </a:prstGeom>
        </p:spPr>
      </p:pic>
      <p:sp>
        <p:nvSpPr>
          <p:cNvPr id="9" name="Title 1"/>
          <p:cNvSpPr txBox="1">
            <a:spLocks/>
          </p:cNvSpPr>
          <p:nvPr/>
        </p:nvSpPr>
        <p:spPr>
          <a:xfrm>
            <a:off x="200347" y="3127284"/>
            <a:ext cx="4916183" cy="532977"/>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A3"/>
              </a:buClr>
              <a:buSzPts val="4400"/>
              <a:buFont typeface="Calibri"/>
              <a:buNone/>
              <a:defRPr sz="4400" b="1" i="0" u="none" strike="noStrike" cap="none">
                <a:solidFill>
                  <a:srgbClr val="0000A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smtClean="0">
                <a:solidFill>
                  <a:srgbClr val="7030A0"/>
                </a:solidFill>
                <a:latin typeface="+mj-lt"/>
              </a:rPr>
              <a:t>Infrastructure as Code (IaC)</a:t>
            </a:r>
            <a:endParaRPr lang="en-US" sz="2800" dirty="0">
              <a:solidFill>
                <a:srgbClr val="7030A0"/>
              </a:solidFill>
              <a:latin typeface="+mj-lt"/>
            </a:endParaRPr>
          </a:p>
        </p:txBody>
      </p:sp>
      <p:sp>
        <p:nvSpPr>
          <p:cNvPr id="8" name="TextBox 7"/>
          <p:cNvSpPr txBox="1"/>
          <p:nvPr/>
        </p:nvSpPr>
        <p:spPr>
          <a:xfrm>
            <a:off x="468590" y="3659755"/>
            <a:ext cx="6157455" cy="1631216"/>
          </a:xfrm>
          <a:prstGeom prst="rect">
            <a:avLst/>
          </a:prstGeom>
          <a:noFill/>
        </p:spPr>
        <p:txBody>
          <a:bodyPr wrap="none" rtlCol="0">
            <a:spAutoFit/>
          </a:bodyPr>
          <a:lstStyle/>
          <a:p>
            <a:pPr marL="285750" indent="-285750">
              <a:buClr>
                <a:srgbClr val="7030A0"/>
              </a:buClr>
              <a:buFont typeface="Wingdings" panose="05000000000000000000" pitchFamily="2" charset="2"/>
              <a:buChar char="ü"/>
            </a:pPr>
            <a:r>
              <a:rPr lang="en-US" sz="2000" dirty="0" smtClean="0">
                <a:solidFill>
                  <a:srgbClr val="7030A0"/>
                </a:solidFill>
              </a:rPr>
              <a:t>Support more collaboration between Dev and Ops</a:t>
            </a:r>
          </a:p>
          <a:p>
            <a:pPr marL="285750" indent="-285750">
              <a:buClr>
                <a:srgbClr val="7030A0"/>
              </a:buClr>
              <a:buFont typeface="Wingdings" panose="05000000000000000000" pitchFamily="2" charset="2"/>
              <a:buChar char="ü"/>
            </a:pPr>
            <a:r>
              <a:rPr lang="en-US" sz="2000" dirty="0">
                <a:solidFill>
                  <a:srgbClr val="7030A0"/>
                </a:solidFill>
              </a:rPr>
              <a:t>More automation, less human error</a:t>
            </a:r>
          </a:p>
          <a:p>
            <a:pPr marL="285750" indent="-285750">
              <a:buClr>
                <a:srgbClr val="7030A0"/>
              </a:buClr>
              <a:buFont typeface="Wingdings" panose="05000000000000000000" pitchFamily="2" charset="2"/>
              <a:buChar char="ü"/>
            </a:pPr>
            <a:r>
              <a:rPr lang="en-US" sz="2000" dirty="0" smtClean="0">
                <a:solidFill>
                  <a:srgbClr val="7030A0"/>
                </a:solidFill>
              </a:rPr>
              <a:t>Traceability and Integrity</a:t>
            </a:r>
          </a:p>
          <a:p>
            <a:pPr marL="285750" indent="-285750">
              <a:buClr>
                <a:srgbClr val="7030A0"/>
              </a:buClr>
              <a:buFont typeface="Wingdings" panose="05000000000000000000" pitchFamily="2" charset="2"/>
              <a:buChar char="ü"/>
            </a:pPr>
            <a:r>
              <a:rPr lang="en-US" sz="2000" dirty="0" smtClean="0">
                <a:solidFill>
                  <a:srgbClr val="7030A0"/>
                </a:solidFill>
              </a:rPr>
              <a:t>Repeatability and agility</a:t>
            </a:r>
          </a:p>
          <a:p>
            <a:pPr marL="285750" indent="-285750">
              <a:buClr>
                <a:srgbClr val="7030A0"/>
              </a:buClr>
              <a:buFont typeface="Wingdings" panose="05000000000000000000" pitchFamily="2" charset="2"/>
              <a:buChar char="ü"/>
            </a:pPr>
            <a:r>
              <a:rPr lang="en-US" sz="2000" dirty="0" smtClean="0">
                <a:solidFill>
                  <a:srgbClr val="7030A0"/>
                </a:solidFill>
              </a:rPr>
              <a:t>Increase Transparency</a:t>
            </a:r>
            <a:endParaRPr lang="en-US" sz="2000" dirty="0">
              <a:solidFill>
                <a:srgbClr val="7030A0"/>
              </a:solidFill>
            </a:endParaRPr>
          </a:p>
        </p:txBody>
      </p:sp>
    </p:spTree>
    <p:extLst>
      <p:ext uri="{BB962C8B-B14F-4D97-AF65-F5344CB8AC3E}">
        <p14:creationId xmlns:p14="http://schemas.microsoft.com/office/powerpoint/2010/main" val="3630987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8985850" y="3660261"/>
            <a:ext cx="2773302" cy="2733357"/>
          </a:xfrm>
          <a:prstGeom prst="rect">
            <a:avLst/>
          </a:prstGeom>
        </p:spPr>
      </p:pic>
      <p:sp>
        <p:nvSpPr>
          <p:cNvPr id="5" name="Title 1"/>
          <p:cNvSpPr>
            <a:spLocks noGrp="1"/>
          </p:cNvSpPr>
          <p:nvPr>
            <p:ph type="title"/>
          </p:nvPr>
        </p:nvSpPr>
        <p:spPr>
          <a:xfrm>
            <a:off x="87331" y="151348"/>
            <a:ext cx="9858054" cy="804148"/>
          </a:xfrm>
        </p:spPr>
        <p:txBody>
          <a:bodyPr>
            <a:normAutofit fontScale="90000"/>
          </a:bodyPr>
          <a:lstStyle/>
          <a:p>
            <a:r>
              <a:rPr lang="en-US" dirty="0" smtClean="0">
                <a:latin typeface="+mj-lt"/>
              </a:rPr>
              <a:t>Terraform, the de facto standard for IaC</a:t>
            </a:r>
            <a:endParaRPr dirty="0">
              <a:latin typeface="+mj-lt"/>
            </a:endParaRPr>
          </a:p>
        </p:txBody>
      </p:sp>
      <p:pic>
        <p:nvPicPr>
          <p:cNvPr id="6" name="Picture 5"/>
          <p:cNvPicPr>
            <a:picLocks noChangeAspect="1"/>
          </p:cNvPicPr>
          <p:nvPr/>
        </p:nvPicPr>
        <p:blipFill>
          <a:blip r:embed="rId5"/>
          <a:stretch>
            <a:fillRect/>
          </a:stretch>
        </p:blipFill>
        <p:spPr>
          <a:xfrm>
            <a:off x="9261561" y="1111853"/>
            <a:ext cx="2221879" cy="2221879"/>
          </a:xfrm>
          <a:prstGeom prst="rect">
            <a:avLst/>
          </a:prstGeom>
        </p:spPr>
      </p:pic>
      <p:sp>
        <p:nvSpPr>
          <p:cNvPr id="7" name="Rectangle 6"/>
          <p:cNvSpPr/>
          <p:nvPr/>
        </p:nvSpPr>
        <p:spPr>
          <a:xfrm>
            <a:off x="268247" y="1282025"/>
            <a:ext cx="8993314" cy="1015663"/>
          </a:xfrm>
          <a:prstGeom prst="rect">
            <a:avLst/>
          </a:prstGeom>
        </p:spPr>
        <p:txBody>
          <a:bodyPr wrap="square">
            <a:spAutoFit/>
          </a:bodyPr>
          <a:lstStyle/>
          <a:p>
            <a:pPr algn="just"/>
            <a:r>
              <a:rPr lang="en-US" sz="2000" b="1" dirty="0">
                <a:solidFill>
                  <a:srgbClr val="7030A0"/>
                </a:solidFill>
                <a:latin typeface="SegoeUI-Light"/>
              </a:rPr>
              <a:t>Terraform</a:t>
            </a:r>
            <a:r>
              <a:rPr lang="en-US" sz="2000" dirty="0">
                <a:solidFill>
                  <a:srgbClr val="7030A0"/>
                </a:solidFill>
                <a:latin typeface="SegoeUI-Light"/>
              </a:rPr>
              <a:t> is used to create, manage, and </a:t>
            </a:r>
            <a:r>
              <a:rPr lang="en-US" sz="2000" dirty="0" smtClean="0">
                <a:solidFill>
                  <a:srgbClr val="7030A0"/>
                </a:solidFill>
                <a:latin typeface="SegoeUI-Light"/>
              </a:rPr>
              <a:t>update infrastructure </a:t>
            </a:r>
            <a:r>
              <a:rPr lang="en-US" sz="2000" dirty="0">
                <a:solidFill>
                  <a:srgbClr val="7030A0"/>
                </a:solidFill>
                <a:latin typeface="SegoeUI-Light"/>
              </a:rPr>
              <a:t>resources such as virtual </a:t>
            </a:r>
            <a:r>
              <a:rPr lang="en-US" sz="2000" dirty="0" smtClean="0">
                <a:solidFill>
                  <a:srgbClr val="7030A0"/>
                </a:solidFill>
                <a:latin typeface="SegoeUI-Light"/>
              </a:rPr>
              <a:t>networks, VMs, security </a:t>
            </a:r>
            <a:r>
              <a:rPr lang="en-US" sz="2000" dirty="0">
                <a:solidFill>
                  <a:srgbClr val="7030A0"/>
                </a:solidFill>
                <a:latin typeface="SegoeUI-Light"/>
              </a:rPr>
              <a:t>rules, containers, domains and more. </a:t>
            </a:r>
            <a:r>
              <a:rPr lang="en-US" sz="2000" u="sng" dirty="0">
                <a:solidFill>
                  <a:srgbClr val="7030A0"/>
                </a:solidFill>
                <a:latin typeface="SegoeUI-Light"/>
              </a:rPr>
              <a:t>Almost </a:t>
            </a:r>
            <a:r>
              <a:rPr lang="en-US" sz="2000" u="sng" dirty="0" smtClean="0">
                <a:solidFill>
                  <a:srgbClr val="7030A0"/>
                </a:solidFill>
                <a:latin typeface="SegoeUI-Light"/>
              </a:rPr>
              <a:t>any infrastructure </a:t>
            </a:r>
            <a:r>
              <a:rPr lang="en-US" sz="2000" u="sng" dirty="0">
                <a:solidFill>
                  <a:srgbClr val="7030A0"/>
                </a:solidFill>
                <a:latin typeface="SegoeUI-Light"/>
              </a:rPr>
              <a:t>type can be </a:t>
            </a:r>
            <a:r>
              <a:rPr lang="en-US" sz="2000" u="sng" dirty="0" smtClean="0">
                <a:solidFill>
                  <a:srgbClr val="7030A0"/>
                </a:solidFill>
                <a:latin typeface="SegoeUI-Light"/>
              </a:rPr>
              <a:t> </a:t>
            </a:r>
            <a:r>
              <a:rPr lang="en-US" sz="2000" u="sng" dirty="0">
                <a:solidFill>
                  <a:srgbClr val="7030A0"/>
                </a:solidFill>
                <a:latin typeface="SegoeUI-Light"/>
              </a:rPr>
              <a:t>r</a:t>
            </a:r>
            <a:r>
              <a:rPr lang="en-US" sz="2000" u="sng" dirty="0" smtClean="0">
                <a:solidFill>
                  <a:srgbClr val="7030A0"/>
                </a:solidFill>
                <a:latin typeface="SegoeUI-Light"/>
              </a:rPr>
              <a:t>epresented </a:t>
            </a:r>
            <a:r>
              <a:rPr lang="en-US" sz="2000" u="sng" dirty="0">
                <a:solidFill>
                  <a:srgbClr val="7030A0"/>
                </a:solidFill>
                <a:latin typeface="SegoeUI-Light"/>
              </a:rPr>
              <a:t>as a resource </a:t>
            </a:r>
            <a:r>
              <a:rPr lang="en-US" sz="2000" u="sng" dirty="0" smtClean="0">
                <a:solidFill>
                  <a:srgbClr val="7030A0"/>
                </a:solidFill>
                <a:latin typeface="SegoeUI-Light"/>
              </a:rPr>
              <a:t>in Terraform</a:t>
            </a:r>
            <a:r>
              <a:rPr lang="en-US" sz="2000" u="sng" dirty="0">
                <a:solidFill>
                  <a:srgbClr val="7030A0"/>
                </a:solidFill>
                <a:latin typeface="SegoeUI-Light"/>
              </a:rPr>
              <a:t>.</a:t>
            </a:r>
            <a:endParaRPr lang="en-US" sz="2000" u="sng" dirty="0">
              <a:solidFill>
                <a:srgbClr val="7030A0"/>
              </a:solidFill>
            </a:endParaRPr>
          </a:p>
        </p:txBody>
      </p:sp>
      <p:sp>
        <p:nvSpPr>
          <p:cNvPr id="10" name="Rectangle 9"/>
          <p:cNvSpPr/>
          <p:nvPr/>
        </p:nvSpPr>
        <p:spPr>
          <a:xfrm>
            <a:off x="995160" y="2538929"/>
            <a:ext cx="7191910" cy="1569660"/>
          </a:xfrm>
          <a:prstGeom prst="rect">
            <a:avLst/>
          </a:prstGeom>
        </p:spPr>
        <p:txBody>
          <a:bodyPr wrap="square">
            <a:spAutoFit/>
          </a:bodyPr>
          <a:lstStyle/>
          <a:p>
            <a:pPr marL="285750" indent="-285750">
              <a:buClr>
                <a:srgbClr val="7030A0"/>
              </a:buClr>
              <a:buFont typeface="Wingdings" panose="05000000000000000000" pitchFamily="2" charset="2"/>
              <a:buChar char="Ø"/>
            </a:pPr>
            <a:r>
              <a:rPr lang="en-US" sz="1600" dirty="0">
                <a:solidFill>
                  <a:srgbClr val="7030A0"/>
                </a:solidFill>
                <a:latin typeface="+mj-lt"/>
              </a:rPr>
              <a:t>Declarative</a:t>
            </a:r>
          </a:p>
          <a:p>
            <a:pPr marL="285750" indent="-285750">
              <a:buClr>
                <a:srgbClr val="7030A0"/>
              </a:buClr>
              <a:buFont typeface="Wingdings" panose="05000000000000000000" pitchFamily="2" charset="2"/>
              <a:buChar char="Ø"/>
            </a:pPr>
            <a:r>
              <a:rPr lang="en-US" sz="1600" dirty="0" smtClean="0">
                <a:solidFill>
                  <a:srgbClr val="7030A0"/>
                </a:solidFill>
                <a:latin typeface="+mj-lt"/>
              </a:rPr>
              <a:t>Written </a:t>
            </a:r>
            <a:r>
              <a:rPr lang="en-US" sz="1600" dirty="0">
                <a:solidFill>
                  <a:srgbClr val="7030A0"/>
                </a:solidFill>
                <a:latin typeface="+mj-lt"/>
              </a:rPr>
              <a:t>in </a:t>
            </a:r>
            <a:r>
              <a:rPr lang="en-US" sz="1600" dirty="0" smtClean="0">
                <a:solidFill>
                  <a:srgbClr val="7030A0"/>
                </a:solidFill>
                <a:latin typeface="+mj-lt"/>
              </a:rPr>
              <a:t>Go </a:t>
            </a:r>
          </a:p>
          <a:p>
            <a:pPr marL="285750" indent="-285750">
              <a:buClr>
                <a:srgbClr val="7030A0"/>
              </a:buClr>
              <a:buFont typeface="Wingdings" panose="05000000000000000000" pitchFamily="2" charset="2"/>
              <a:buChar char="Ø"/>
            </a:pPr>
            <a:r>
              <a:rPr lang="en-US" sz="1600" dirty="0" smtClean="0">
                <a:solidFill>
                  <a:srgbClr val="7030A0"/>
                </a:solidFill>
                <a:latin typeface="+mj-lt"/>
              </a:rPr>
              <a:t>Multiplatform</a:t>
            </a:r>
          </a:p>
          <a:p>
            <a:pPr marL="285750" indent="-285750">
              <a:buClr>
                <a:srgbClr val="7030A0"/>
              </a:buClr>
              <a:buFont typeface="Wingdings" panose="05000000000000000000" pitchFamily="2" charset="2"/>
              <a:buChar char="Ø"/>
            </a:pPr>
            <a:r>
              <a:rPr lang="en-US" sz="1600" dirty="0" smtClean="0">
                <a:solidFill>
                  <a:srgbClr val="7030A0"/>
                </a:solidFill>
                <a:latin typeface="+mj-lt"/>
              </a:rPr>
              <a:t>Free </a:t>
            </a:r>
            <a:r>
              <a:rPr lang="en-US" sz="1600" dirty="0">
                <a:solidFill>
                  <a:srgbClr val="7030A0"/>
                </a:solidFill>
                <a:latin typeface="+mj-lt"/>
              </a:rPr>
              <a:t>Software &amp; Open Source</a:t>
            </a:r>
          </a:p>
          <a:p>
            <a:pPr marL="285750" indent="-285750">
              <a:buClr>
                <a:srgbClr val="7030A0"/>
              </a:buClr>
              <a:buFont typeface="Wingdings" panose="05000000000000000000" pitchFamily="2" charset="2"/>
              <a:buChar char="Ø"/>
            </a:pPr>
            <a:r>
              <a:rPr lang="en-US" sz="1600" dirty="0" smtClean="0">
                <a:solidFill>
                  <a:srgbClr val="7030A0"/>
                </a:solidFill>
                <a:latin typeface="+mj-lt"/>
              </a:rPr>
              <a:t>Freemium </a:t>
            </a:r>
            <a:r>
              <a:rPr lang="en-US" sz="1600" dirty="0">
                <a:solidFill>
                  <a:srgbClr val="7030A0"/>
                </a:solidFill>
                <a:latin typeface="+mj-lt"/>
              </a:rPr>
              <a:t>(Premium options: GUI</a:t>
            </a:r>
            <a:r>
              <a:rPr lang="en-US" sz="1600" dirty="0" smtClean="0">
                <a:solidFill>
                  <a:srgbClr val="7030A0"/>
                </a:solidFill>
                <a:latin typeface="+mj-lt"/>
              </a:rPr>
              <a:t>, </a:t>
            </a:r>
            <a:r>
              <a:rPr lang="en-US" sz="1600" dirty="0">
                <a:solidFill>
                  <a:srgbClr val="7030A0"/>
                </a:solidFill>
                <a:latin typeface="+mj-lt"/>
              </a:rPr>
              <a:t>support, </a:t>
            </a:r>
            <a:r>
              <a:rPr lang="en-US" sz="1600" dirty="0" smtClean="0">
                <a:solidFill>
                  <a:srgbClr val="7030A0"/>
                </a:solidFill>
                <a:latin typeface="+mj-lt"/>
              </a:rPr>
              <a:t>…)</a:t>
            </a:r>
          </a:p>
          <a:p>
            <a:pPr marL="285750" indent="-285750">
              <a:buClr>
                <a:srgbClr val="7030A0"/>
              </a:buClr>
              <a:buFont typeface="Wingdings" panose="05000000000000000000" pitchFamily="2" charset="2"/>
              <a:buChar char="Ø"/>
            </a:pPr>
            <a:r>
              <a:rPr lang="en-US" sz="1600" dirty="0" err="1" smtClean="0">
                <a:solidFill>
                  <a:srgbClr val="7030A0"/>
                </a:solidFill>
                <a:latin typeface="+mj-lt"/>
              </a:rPr>
              <a:t>HashiCorp</a:t>
            </a:r>
            <a:r>
              <a:rPr lang="en-US" sz="1600" dirty="0" smtClean="0">
                <a:solidFill>
                  <a:srgbClr val="7030A0"/>
                </a:solidFill>
                <a:latin typeface="+mj-lt"/>
              </a:rPr>
              <a:t> </a:t>
            </a:r>
            <a:r>
              <a:rPr lang="en-US" sz="1600" dirty="0">
                <a:solidFill>
                  <a:srgbClr val="7030A0"/>
                </a:solidFill>
                <a:latin typeface="+mj-lt"/>
              </a:rPr>
              <a:t>Product (</a:t>
            </a:r>
            <a:r>
              <a:rPr lang="en-US" sz="1600" dirty="0">
                <a:solidFill>
                  <a:srgbClr val="7030A0"/>
                </a:solidFill>
                <a:latin typeface="+mj-lt"/>
                <a:hlinkClick r:id="rId6"/>
              </a:rPr>
              <a:t>https://</a:t>
            </a:r>
            <a:r>
              <a:rPr lang="en-US" sz="1600" dirty="0" smtClean="0">
                <a:solidFill>
                  <a:srgbClr val="7030A0"/>
                </a:solidFill>
                <a:latin typeface="+mj-lt"/>
                <a:hlinkClick r:id="rId6"/>
              </a:rPr>
              <a:t>developer.hashicorp.com/terraform/intro</a:t>
            </a:r>
            <a:r>
              <a:rPr lang="en-US" sz="1600" dirty="0" smtClean="0">
                <a:solidFill>
                  <a:srgbClr val="7030A0"/>
                </a:solidFill>
                <a:latin typeface="+mj-lt"/>
              </a:rPr>
              <a:t>)</a:t>
            </a:r>
            <a:endParaRPr lang="en-US" sz="1600" dirty="0">
              <a:solidFill>
                <a:srgbClr val="7030A0"/>
              </a:solidFill>
              <a:latin typeface="+mj-lt"/>
            </a:endParaRPr>
          </a:p>
        </p:txBody>
      </p:sp>
      <p:sp>
        <p:nvSpPr>
          <p:cNvPr id="11" name="Rectangle 10"/>
          <p:cNvSpPr/>
          <p:nvPr/>
        </p:nvSpPr>
        <p:spPr>
          <a:xfrm>
            <a:off x="1263785" y="4258456"/>
            <a:ext cx="7641986" cy="923330"/>
          </a:xfrm>
          <a:prstGeom prst="rect">
            <a:avLst/>
          </a:prstGeom>
        </p:spPr>
        <p:txBody>
          <a:bodyPr wrap="square">
            <a:spAutoFit/>
          </a:bodyPr>
          <a:lstStyle/>
          <a:p>
            <a:r>
              <a:rPr lang="en-US" sz="1800" dirty="0" smtClean="0">
                <a:solidFill>
                  <a:srgbClr val="FF0000"/>
                </a:solidFill>
              </a:rPr>
              <a:t>It is important to note that Terraform </a:t>
            </a:r>
            <a:r>
              <a:rPr lang="en-US" sz="1800" dirty="0">
                <a:solidFill>
                  <a:srgbClr val="FF0000"/>
                </a:solidFill>
              </a:rPr>
              <a:t>is primarily an </a:t>
            </a:r>
            <a:r>
              <a:rPr lang="en-US" sz="1800" dirty="0" smtClean="0">
                <a:solidFill>
                  <a:srgbClr val="FF0000"/>
                </a:solidFill>
              </a:rPr>
              <a:t>IaC </a:t>
            </a:r>
            <a:r>
              <a:rPr lang="en-US" sz="1800" dirty="0">
                <a:solidFill>
                  <a:srgbClr val="FF0000"/>
                </a:solidFill>
              </a:rPr>
              <a:t>tool, designed to provision and manage infrastructure </a:t>
            </a:r>
            <a:r>
              <a:rPr lang="en-US" sz="1800" dirty="0" smtClean="0">
                <a:solidFill>
                  <a:srgbClr val="FF0000"/>
                </a:solidFill>
              </a:rPr>
              <a:t>such </a:t>
            </a:r>
            <a:r>
              <a:rPr lang="en-US" sz="1800" dirty="0">
                <a:solidFill>
                  <a:srgbClr val="FF0000"/>
                </a:solidFill>
              </a:rPr>
              <a:t>as servers, networks, and </a:t>
            </a:r>
            <a:r>
              <a:rPr lang="en-US" sz="1800" dirty="0" smtClean="0">
                <a:solidFill>
                  <a:srgbClr val="FF0000"/>
                </a:solidFill>
              </a:rPr>
              <a:t>storage, </a:t>
            </a:r>
            <a:r>
              <a:rPr lang="en-US" sz="1800" dirty="0">
                <a:solidFill>
                  <a:srgbClr val="FF0000"/>
                </a:solidFill>
              </a:rPr>
              <a:t>but </a:t>
            </a:r>
            <a:r>
              <a:rPr lang="en-US" sz="1800" b="1" dirty="0" smtClean="0">
                <a:solidFill>
                  <a:srgbClr val="FF0000"/>
                </a:solidFill>
              </a:rPr>
              <a:t>not </a:t>
            </a:r>
            <a:r>
              <a:rPr lang="en-US" sz="1800" b="1" dirty="0">
                <a:solidFill>
                  <a:srgbClr val="FF0000"/>
                </a:solidFill>
              </a:rPr>
              <a:t>to install or configure software on those servers</a:t>
            </a:r>
            <a:r>
              <a:rPr lang="en-US" sz="1800" dirty="0">
                <a:solidFill>
                  <a:srgbClr val="FF0000"/>
                </a:solidFill>
              </a:rPr>
              <a:t>.</a:t>
            </a:r>
          </a:p>
        </p:txBody>
      </p:sp>
      <p:sp>
        <p:nvSpPr>
          <p:cNvPr id="12" name="Rectangle 11"/>
          <p:cNvSpPr/>
          <p:nvPr/>
        </p:nvSpPr>
        <p:spPr>
          <a:xfrm>
            <a:off x="1263785" y="5181786"/>
            <a:ext cx="7002238" cy="338554"/>
          </a:xfrm>
          <a:prstGeom prst="rect">
            <a:avLst/>
          </a:prstGeom>
        </p:spPr>
        <p:txBody>
          <a:bodyPr wrap="none">
            <a:spAutoFit/>
          </a:bodyPr>
          <a:lstStyle/>
          <a:p>
            <a:r>
              <a:rPr lang="en-US" sz="1600" b="1" dirty="0" smtClean="0">
                <a:solidFill>
                  <a:schemeClr val="accent2">
                    <a:lumMod val="75000"/>
                  </a:schemeClr>
                </a:solidFill>
              </a:rPr>
              <a:t>Terraform</a:t>
            </a:r>
            <a:r>
              <a:rPr lang="en-US" sz="1600" dirty="0" smtClean="0">
                <a:solidFill>
                  <a:schemeClr val="accent2">
                    <a:lumMod val="75000"/>
                  </a:schemeClr>
                </a:solidFill>
              </a:rPr>
              <a:t> </a:t>
            </a:r>
            <a:r>
              <a:rPr lang="en-US" sz="1600" dirty="0">
                <a:solidFill>
                  <a:schemeClr val="accent2">
                    <a:lumMod val="75000"/>
                  </a:schemeClr>
                </a:solidFill>
              </a:rPr>
              <a:t>does </a:t>
            </a:r>
            <a:r>
              <a:rPr lang="en-US" sz="1600" dirty="0" smtClean="0">
                <a:solidFill>
                  <a:schemeClr val="accent2">
                    <a:lumMod val="75000"/>
                  </a:schemeClr>
                </a:solidFill>
              </a:rPr>
              <a:t>NOT </a:t>
            </a:r>
            <a:r>
              <a:rPr lang="en-US" sz="1600" dirty="0">
                <a:solidFill>
                  <a:schemeClr val="accent2">
                    <a:lumMod val="75000"/>
                  </a:schemeClr>
                </a:solidFill>
              </a:rPr>
              <a:t>replace configuration management tools </a:t>
            </a:r>
            <a:r>
              <a:rPr lang="en-US" sz="1600" dirty="0" smtClean="0">
                <a:solidFill>
                  <a:schemeClr val="accent2">
                    <a:lumMod val="75000"/>
                  </a:schemeClr>
                </a:solidFill>
              </a:rPr>
              <a:t>like Ansible</a:t>
            </a:r>
            <a:r>
              <a:rPr lang="en-US" sz="1600" dirty="0">
                <a:solidFill>
                  <a:schemeClr val="accent2">
                    <a:lumMod val="75000"/>
                  </a:schemeClr>
                </a:solidFill>
              </a:rPr>
              <a:t>.</a:t>
            </a:r>
          </a:p>
        </p:txBody>
      </p:sp>
      <p:pic>
        <p:nvPicPr>
          <p:cNvPr id="14" name="Picture 13"/>
          <p:cNvPicPr>
            <a:picLocks noChangeAspect="1"/>
          </p:cNvPicPr>
          <p:nvPr/>
        </p:nvPicPr>
        <p:blipFill>
          <a:blip r:embed="rId7"/>
          <a:stretch>
            <a:fillRect/>
          </a:stretch>
        </p:blipFill>
        <p:spPr>
          <a:xfrm>
            <a:off x="7091160" y="5520340"/>
            <a:ext cx="959264" cy="1180344"/>
          </a:xfrm>
          <a:prstGeom prst="rect">
            <a:avLst/>
          </a:prstGeom>
        </p:spPr>
      </p:pic>
    </p:spTree>
    <p:extLst>
      <p:ext uri="{BB962C8B-B14F-4D97-AF65-F5344CB8AC3E}">
        <p14:creationId xmlns:p14="http://schemas.microsoft.com/office/powerpoint/2010/main" val="10876532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3" name="Picture 2"/>
          <p:cNvPicPr>
            <a:picLocks noChangeAspect="1"/>
          </p:cNvPicPr>
          <p:nvPr/>
        </p:nvPicPr>
        <p:blipFill>
          <a:blip r:embed="rId4"/>
          <a:stretch>
            <a:fillRect/>
          </a:stretch>
        </p:blipFill>
        <p:spPr>
          <a:xfrm>
            <a:off x="8451593" y="811855"/>
            <a:ext cx="2773302" cy="2733357"/>
          </a:xfrm>
          <a:prstGeom prst="rect">
            <a:avLst/>
          </a:prstGeom>
        </p:spPr>
      </p:pic>
      <p:sp>
        <p:nvSpPr>
          <p:cNvPr id="5" name="TextBox 4"/>
          <p:cNvSpPr txBox="1"/>
          <p:nvPr/>
        </p:nvSpPr>
        <p:spPr>
          <a:xfrm>
            <a:off x="708917" y="1088302"/>
            <a:ext cx="4647426" cy="2862322"/>
          </a:xfrm>
          <a:prstGeom prst="rect">
            <a:avLst/>
          </a:prstGeom>
          <a:noFill/>
        </p:spPr>
        <p:txBody>
          <a:bodyPr wrap="none" rtlCol="0">
            <a:spAutoFit/>
          </a:bodyPr>
          <a:lstStyle/>
          <a:p>
            <a:pPr marL="342900" indent="-342900">
              <a:buClr>
                <a:srgbClr val="3333FF"/>
              </a:buClr>
              <a:buFont typeface="+mj-lt"/>
              <a:buAutoNum type="arabicPeriod"/>
            </a:pPr>
            <a:r>
              <a:rPr lang="en-US" sz="1800" dirty="0" smtClean="0">
                <a:solidFill>
                  <a:srgbClr val="3333FF"/>
                </a:solidFill>
              </a:rPr>
              <a:t>Declarative</a:t>
            </a:r>
          </a:p>
          <a:p>
            <a:pPr marL="342900" indent="-342900">
              <a:buClr>
                <a:srgbClr val="3333FF"/>
              </a:buClr>
              <a:buFont typeface="+mj-lt"/>
              <a:buAutoNum type="arabicPeriod"/>
            </a:pPr>
            <a:r>
              <a:rPr lang="en-US" sz="1800" dirty="0" smtClean="0">
                <a:solidFill>
                  <a:srgbClr val="3333FF"/>
                </a:solidFill>
              </a:rPr>
              <a:t>Automate changes</a:t>
            </a:r>
          </a:p>
          <a:p>
            <a:pPr marL="342900" indent="-342900">
              <a:buClr>
                <a:srgbClr val="3333FF"/>
              </a:buClr>
              <a:buFont typeface="+mj-lt"/>
              <a:buAutoNum type="arabicPeriod"/>
            </a:pPr>
            <a:r>
              <a:rPr lang="en-US" sz="1800" dirty="0" smtClean="0">
                <a:solidFill>
                  <a:srgbClr val="3333FF"/>
                </a:solidFill>
              </a:rPr>
              <a:t>Expediting </a:t>
            </a:r>
            <a:r>
              <a:rPr lang="en-US" sz="1800" dirty="0">
                <a:solidFill>
                  <a:srgbClr val="3333FF"/>
                </a:solidFill>
              </a:rPr>
              <a:t>DR process</a:t>
            </a:r>
          </a:p>
          <a:p>
            <a:pPr marL="342900" indent="-342900">
              <a:buClr>
                <a:srgbClr val="3333FF"/>
              </a:buClr>
              <a:buFont typeface="+mj-lt"/>
              <a:buAutoNum type="arabicPeriod"/>
            </a:pPr>
            <a:r>
              <a:rPr lang="en-US" sz="1800" dirty="0" smtClean="0">
                <a:solidFill>
                  <a:srgbClr val="3333FF"/>
                </a:solidFill>
              </a:rPr>
              <a:t>Minimizing </a:t>
            </a:r>
            <a:r>
              <a:rPr lang="en-US" sz="1800" dirty="0">
                <a:solidFill>
                  <a:srgbClr val="3333FF"/>
                </a:solidFill>
              </a:rPr>
              <a:t>Human </a:t>
            </a:r>
            <a:r>
              <a:rPr lang="en-US" sz="1800" dirty="0" smtClean="0">
                <a:solidFill>
                  <a:srgbClr val="3333FF"/>
                </a:solidFill>
              </a:rPr>
              <a:t>Errors</a:t>
            </a:r>
          </a:p>
          <a:p>
            <a:pPr marL="342900" indent="-342900">
              <a:buClr>
                <a:srgbClr val="3333FF"/>
              </a:buClr>
              <a:buFont typeface="+mj-lt"/>
              <a:buAutoNum type="arabicPeriod"/>
            </a:pPr>
            <a:r>
              <a:rPr lang="en-US" sz="1800" dirty="0">
                <a:solidFill>
                  <a:srgbClr val="3333FF"/>
                </a:solidFill>
              </a:rPr>
              <a:t>Standardize configurations</a:t>
            </a:r>
          </a:p>
          <a:p>
            <a:pPr marL="342900" indent="-342900">
              <a:buClr>
                <a:srgbClr val="3333FF"/>
              </a:buClr>
              <a:buFont typeface="+mj-lt"/>
              <a:buAutoNum type="arabicPeriod"/>
            </a:pPr>
            <a:r>
              <a:rPr lang="en-US" sz="1800" dirty="0" err="1" smtClean="0">
                <a:solidFill>
                  <a:srgbClr val="3333FF"/>
                </a:solidFill>
              </a:rPr>
              <a:t>Stateful</a:t>
            </a:r>
            <a:r>
              <a:rPr lang="en-US" sz="1800" dirty="0" smtClean="0">
                <a:solidFill>
                  <a:srgbClr val="3333FF"/>
                </a:solidFill>
              </a:rPr>
              <a:t> </a:t>
            </a:r>
            <a:r>
              <a:rPr lang="en-US" sz="1800" dirty="0">
                <a:solidFill>
                  <a:srgbClr val="3333FF"/>
                </a:solidFill>
              </a:rPr>
              <a:t>(No Agent needed)</a:t>
            </a:r>
          </a:p>
          <a:p>
            <a:pPr marL="342900" indent="-342900">
              <a:buClr>
                <a:srgbClr val="3333FF"/>
              </a:buClr>
              <a:buFont typeface="+mj-lt"/>
              <a:buAutoNum type="arabicPeriod"/>
            </a:pPr>
            <a:r>
              <a:rPr lang="en-US" sz="1800" dirty="0" smtClean="0">
                <a:solidFill>
                  <a:srgbClr val="3333FF"/>
                </a:solidFill>
              </a:rPr>
              <a:t>Saving resources and money</a:t>
            </a:r>
          </a:p>
          <a:p>
            <a:pPr marL="342900" indent="-342900">
              <a:buClr>
                <a:srgbClr val="3333FF"/>
              </a:buClr>
              <a:buFont typeface="+mj-lt"/>
              <a:buAutoNum type="arabicPeriod"/>
            </a:pPr>
            <a:r>
              <a:rPr lang="en-US" sz="1800" dirty="0" smtClean="0">
                <a:solidFill>
                  <a:srgbClr val="3333FF"/>
                </a:solidFill>
              </a:rPr>
              <a:t>Version </a:t>
            </a:r>
            <a:r>
              <a:rPr lang="en-US" sz="1800" dirty="0">
                <a:solidFill>
                  <a:srgbClr val="3333FF"/>
                </a:solidFill>
              </a:rPr>
              <a:t>Control for Infrastructure</a:t>
            </a:r>
          </a:p>
          <a:p>
            <a:pPr marL="342900" indent="-342900">
              <a:buClr>
                <a:srgbClr val="3333FF"/>
              </a:buClr>
              <a:buFont typeface="+mj-lt"/>
              <a:buAutoNum type="arabicPeriod"/>
            </a:pPr>
            <a:r>
              <a:rPr lang="en-US" sz="1800" dirty="0">
                <a:solidFill>
                  <a:srgbClr val="3333FF"/>
                </a:solidFill>
              </a:rPr>
              <a:t>Multi-cloud support (AWS/GCP/Azure)</a:t>
            </a:r>
          </a:p>
          <a:p>
            <a:pPr marL="342900" indent="-342900">
              <a:buClr>
                <a:srgbClr val="3333FF"/>
              </a:buClr>
              <a:buFont typeface="+mj-lt"/>
              <a:buAutoNum type="arabicPeriod"/>
            </a:pPr>
            <a:r>
              <a:rPr lang="en-US" sz="1800" dirty="0">
                <a:solidFill>
                  <a:srgbClr val="3333FF"/>
                </a:solidFill>
              </a:rPr>
              <a:t>Automating building Cloud </a:t>
            </a:r>
            <a:r>
              <a:rPr lang="en-US" sz="1800" dirty="0" smtClean="0">
                <a:solidFill>
                  <a:srgbClr val="3333FF"/>
                </a:solidFill>
              </a:rPr>
              <a:t>Infrastructure</a:t>
            </a:r>
            <a:endParaRPr lang="en-US" sz="1800" dirty="0">
              <a:solidFill>
                <a:srgbClr val="3333FF"/>
              </a:solidFill>
            </a:endParaRPr>
          </a:p>
        </p:txBody>
      </p:sp>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Key benefits of Terraform</a:t>
            </a:r>
            <a:endParaRPr dirty="0">
              <a:latin typeface="+mj-lt"/>
            </a:endParaRPr>
          </a:p>
        </p:txBody>
      </p:sp>
      <p:pic>
        <p:nvPicPr>
          <p:cNvPr id="4" name="Picture 3"/>
          <p:cNvPicPr>
            <a:picLocks noChangeAspect="1"/>
          </p:cNvPicPr>
          <p:nvPr/>
        </p:nvPicPr>
        <p:blipFill rotWithShape="1">
          <a:blip r:embed="rId5"/>
          <a:srcRect l="3738" t="14996" r="5613" b="15376"/>
          <a:stretch/>
        </p:blipFill>
        <p:spPr>
          <a:xfrm>
            <a:off x="2725878" y="4954773"/>
            <a:ext cx="7219507" cy="1743740"/>
          </a:xfrm>
          <a:prstGeom prst="rect">
            <a:avLst/>
          </a:prstGeom>
          <a:ln>
            <a:solidFill>
              <a:srgbClr val="7030A0"/>
            </a:solidFill>
          </a:ln>
        </p:spPr>
      </p:pic>
      <p:sp>
        <p:nvSpPr>
          <p:cNvPr id="7" name="Rectangle 6"/>
          <p:cNvSpPr/>
          <p:nvPr/>
        </p:nvSpPr>
        <p:spPr>
          <a:xfrm>
            <a:off x="1802456" y="3995363"/>
            <a:ext cx="9317267" cy="830997"/>
          </a:xfrm>
          <a:prstGeom prst="rect">
            <a:avLst/>
          </a:prstGeom>
        </p:spPr>
        <p:txBody>
          <a:bodyPr wrap="square">
            <a:spAutoFit/>
          </a:bodyPr>
          <a:lstStyle/>
          <a:p>
            <a:pPr algn="ctr"/>
            <a:r>
              <a:rPr lang="en-US" sz="1600" b="1" dirty="0">
                <a:solidFill>
                  <a:srgbClr val="7030A0"/>
                </a:solidFill>
              </a:rPr>
              <a:t>Terraform</a:t>
            </a:r>
            <a:r>
              <a:rPr lang="en-US" sz="1600" dirty="0">
                <a:solidFill>
                  <a:srgbClr val="7030A0"/>
                </a:solidFill>
              </a:rPr>
              <a:t> creates and manages resources on cloud platforms and other services through their </a:t>
            </a:r>
            <a:r>
              <a:rPr lang="en-US" sz="1600" dirty="0" smtClean="0">
                <a:solidFill>
                  <a:srgbClr val="7030A0"/>
                </a:solidFill>
              </a:rPr>
              <a:t>APIs. </a:t>
            </a:r>
            <a:r>
              <a:rPr lang="en-US" sz="1600" b="1" dirty="0">
                <a:solidFill>
                  <a:srgbClr val="7030A0"/>
                </a:solidFill>
              </a:rPr>
              <a:t>Providers</a:t>
            </a:r>
            <a:r>
              <a:rPr lang="en-US" sz="1600" dirty="0">
                <a:solidFill>
                  <a:srgbClr val="7030A0"/>
                </a:solidFill>
              </a:rPr>
              <a:t> enable Terraform to work with virtually any platform or service with an accessible API</a:t>
            </a:r>
            <a:r>
              <a:rPr lang="en-US" sz="1600" dirty="0" smtClean="0">
                <a:solidFill>
                  <a:srgbClr val="7030A0"/>
                </a:solidFill>
              </a:rPr>
              <a:t>.</a:t>
            </a:r>
          </a:p>
          <a:p>
            <a:pPr algn="ctr"/>
            <a:r>
              <a:rPr lang="en-US" sz="1600" dirty="0">
                <a:solidFill>
                  <a:srgbClr val="7030A0"/>
                </a:solidFill>
              </a:rPr>
              <a:t>You can find all publicly available </a:t>
            </a:r>
            <a:r>
              <a:rPr lang="en-US" sz="1600" dirty="0" smtClean="0">
                <a:solidFill>
                  <a:srgbClr val="7030A0"/>
                </a:solidFill>
              </a:rPr>
              <a:t>Providers </a:t>
            </a:r>
            <a:r>
              <a:rPr lang="en-US" sz="1600" dirty="0">
                <a:solidFill>
                  <a:srgbClr val="7030A0"/>
                </a:solidFill>
              </a:rPr>
              <a:t>on the </a:t>
            </a:r>
            <a:r>
              <a:rPr lang="en-US" sz="1600" u="sng" dirty="0">
                <a:solidFill>
                  <a:srgbClr val="7030A0"/>
                </a:solidFill>
                <a:hlinkClick r:id="rId6"/>
              </a:rPr>
              <a:t>Terraform </a:t>
            </a:r>
            <a:r>
              <a:rPr lang="en-US" sz="1600" u="sng" dirty="0" smtClean="0">
                <a:solidFill>
                  <a:srgbClr val="7030A0"/>
                </a:solidFill>
                <a:hlinkClick r:id="rId6"/>
              </a:rPr>
              <a:t>Registry</a:t>
            </a:r>
            <a:r>
              <a:rPr lang="en-US" sz="1600" dirty="0" smtClean="0">
                <a:solidFill>
                  <a:srgbClr val="7030A0"/>
                </a:solidFill>
              </a:rPr>
              <a:t>, e.g., AWS/GCP/GitHub.</a:t>
            </a:r>
            <a:endParaRPr lang="en-US" sz="1800" dirty="0">
              <a:solidFill>
                <a:srgbClr val="7030A0"/>
              </a:solidFill>
            </a:endParaRPr>
          </a:p>
        </p:txBody>
      </p:sp>
    </p:spTree>
    <p:extLst>
      <p:ext uri="{BB962C8B-B14F-4D97-AF65-F5344CB8AC3E}">
        <p14:creationId xmlns:p14="http://schemas.microsoft.com/office/powerpoint/2010/main" val="2577309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2" name="Picture 1"/>
          <p:cNvPicPr>
            <a:picLocks noChangeAspect="1"/>
          </p:cNvPicPr>
          <p:nvPr/>
        </p:nvPicPr>
        <p:blipFill rotWithShape="1">
          <a:blip r:embed="rId3"/>
          <a:srcRect l="810" t="9845" r="1344"/>
          <a:stretch/>
        </p:blipFill>
        <p:spPr>
          <a:xfrm>
            <a:off x="87331" y="991234"/>
            <a:ext cx="12000614" cy="5224310"/>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Terraform Architecture</a:t>
            </a:r>
            <a:endParaRPr dirty="0">
              <a:latin typeface="+mj-lt"/>
            </a:endParaRPr>
          </a:p>
        </p:txBody>
      </p:sp>
      <p:sp>
        <p:nvSpPr>
          <p:cNvPr id="3" name="Rectangle 2"/>
          <p:cNvSpPr/>
          <p:nvPr/>
        </p:nvSpPr>
        <p:spPr>
          <a:xfrm>
            <a:off x="1292262" y="6403100"/>
            <a:ext cx="3773790" cy="307777"/>
          </a:xfrm>
          <a:prstGeom prst="rect">
            <a:avLst/>
          </a:prstGeom>
        </p:spPr>
        <p:txBody>
          <a:bodyPr wrap="none">
            <a:spAutoFit/>
          </a:bodyPr>
          <a:lstStyle/>
          <a:p>
            <a:r>
              <a:rPr lang="en-US" dirty="0">
                <a:hlinkClick r:id="rId5"/>
              </a:rPr>
              <a:t>https://</a:t>
            </a:r>
            <a:r>
              <a:rPr lang="en-US" dirty="0" smtClean="0">
                <a:hlinkClick r:id="rId5"/>
              </a:rPr>
              <a:t>spacelift.io/blog/terraform-architecture</a:t>
            </a:r>
            <a:r>
              <a:rPr lang="en-US" dirty="0" smtClean="0"/>
              <a:t> </a:t>
            </a:r>
            <a:endParaRPr lang="en-US" dirty="0"/>
          </a:p>
        </p:txBody>
      </p:sp>
      <p:sp>
        <p:nvSpPr>
          <p:cNvPr id="4" name="Rectangle 3"/>
          <p:cNvSpPr/>
          <p:nvPr/>
        </p:nvSpPr>
        <p:spPr>
          <a:xfrm>
            <a:off x="198633" y="1297971"/>
            <a:ext cx="2034363" cy="830997"/>
          </a:xfrm>
          <a:prstGeom prst="rect">
            <a:avLst/>
          </a:prstGeom>
        </p:spPr>
        <p:txBody>
          <a:bodyPr wrap="square">
            <a:spAutoFit/>
          </a:bodyPr>
          <a:lstStyle/>
          <a:p>
            <a:pPr marL="285750" indent="-285750">
              <a:buFont typeface="Wingdings" panose="05000000000000000000" pitchFamily="2" charset="2"/>
              <a:buChar char="ü"/>
            </a:pPr>
            <a:r>
              <a:rPr lang="en-US" sz="1600" b="1" dirty="0">
                <a:solidFill>
                  <a:srgbClr val="3333FF"/>
                </a:solidFill>
              </a:rPr>
              <a:t>Terraform Core</a:t>
            </a:r>
          </a:p>
          <a:p>
            <a:pPr marL="285750" indent="-285750">
              <a:buFont typeface="Wingdings" panose="05000000000000000000" pitchFamily="2" charset="2"/>
              <a:buChar char="ü"/>
            </a:pPr>
            <a:r>
              <a:rPr lang="en-US" sz="1600" b="1" dirty="0">
                <a:solidFill>
                  <a:srgbClr val="3333FF"/>
                </a:solidFill>
              </a:rPr>
              <a:t>Providers</a:t>
            </a:r>
          </a:p>
          <a:p>
            <a:pPr marL="285750" indent="-285750">
              <a:buFont typeface="Wingdings" panose="05000000000000000000" pitchFamily="2" charset="2"/>
              <a:buChar char="ü"/>
            </a:pPr>
            <a:r>
              <a:rPr lang="en-US" sz="1600" b="1" dirty="0">
                <a:solidFill>
                  <a:srgbClr val="3333FF"/>
                </a:solidFill>
              </a:rPr>
              <a:t>State file</a:t>
            </a:r>
          </a:p>
        </p:txBody>
      </p:sp>
    </p:spTree>
    <p:extLst>
      <p:ext uri="{BB962C8B-B14F-4D97-AF65-F5344CB8AC3E}">
        <p14:creationId xmlns:p14="http://schemas.microsoft.com/office/powerpoint/2010/main" val="30404735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4485" y="1458930"/>
            <a:ext cx="12059020" cy="4510356"/>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How Terraform Works?</a:t>
            </a:r>
            <a:endParaRPr dirty="0">
              <a:latin typeface="+mj-lt"/>
            </a:endParaRPr>
          </a:p>
        </p:txBody>
      </p:sp>
      <p:sp>
        <p:nvSpPr>
          <p:cNvPr id="12" name="Rectangle 11"/>
          <p:cNvSpPr/>
          <p:nvPr/>
        </p:nvSpPr>
        <p:spPr>
          <a:xfrm>
            <a:off x="1286467" y="6550223"/>
            <a:ext cx="5591595" cy="307777"/>
          </a:xfrm>
          <a:prstGeom prst="rect">
            <a:avLst/>
          </a:prstGeom>
        </p:spPr>
        <p:txBody>
          <a:bodyPr wrap="none">
            <a:spAutoFit/>
          </a:bodyPr>
          <a:lstStyle/>
          <a:p>
            <a:r>
              <a:rPr lang="en-US" dirty="0">
                <a:hlinkClick r:id="rId5"/>
              </a:rPr>
              <a:t>https://k21academy.com/terraform-iac/important-terraform-concepts</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9798621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How Terraform Works?</a:t>
            </a:r>
            <a:endParaRPr dirty="0">
              <a:latin typeface="+mj-lt"/>
            </a:endParaRPr>
          </a:p>
        </p:txBody>
      </p:sp>
      <p:pic>
        <p:nvPicPr>
          <p:cNvPr id="2" name="Picture 1"/>
          <p:cNvPicPr>
            <a:picLocks noChangeAspect="1"/>
          </p:cNvPicPr>
          <p:nvPr/>
        </p:nvPicPr>
        <p:blipFill rotWithShape="1">
          <a:blip r:embed="rId4"/>
          <a:srcRect l="5313" t="1769" r="6201" b="2243"/>
          <a:stretch/>
        </p:blipFill>
        <p:spPr>
          <a:xfrm>
            <a:off x="6147413" y="1134737"/>
            <a:ext cx="5871990" cy="5541485"/>
          </a:xfrm>
          <a:prstGeom prst="rect">
            <a:avLst/>
          </a:prstGeom>
        </p:spPr>
      </p:pic>
      <p:sp>
        <p:nvSpPr>
          <p:cNvPr id="8" name="Rectangle 7"/>
          <p:cNvSpPr/>
          <p:nvPr/>
        </p:nvSpPr>
        <p:spPr>
          <a:xfrm>
            <a:off x="6848015" y="826960"/>
            <a:ext cx="5343985" cy="307777"/>
          </a:xfrm>
          <a:prstGeom prst="rect">
            <a:avLst/>
          </a:prstGeom>
        </p:spPr>
        <p:txBody>
          <a:bodyPr wrap="square">
            <a:spAutoFit/>
          </a:bodyPr>
          <a:lstStyle/>
          <a:p>
            <a:r>
              <a:rPr lang="en-US" dirty="0">
                <a:solidFill>
                  <a:srgbClr val="3333FF"/>
                </a:solidFill>
                <a:latin typeface="+mj-lt"/>
              </a:rPr>
              <a:t>The core Terraform workflow consists of three stages</a:t>
            </a:r>
            <a:r>
              <a:rPr lang="en-US" dirty="0" smtClean="0">
                <a:solidFill>
                  <a:srgbClr val="3333FF"/>
                </a:solidFill>
                <a:latin typeface="+mj-lt"/>
              </a:rPr>
              <a:t>:</a:t>
            </a:r>
            <a:endParaRPr lang="en-US" dirty="0">
              <a:solidFill>
                <a:srgbClr val="3333FF"/>
              </a:solidFill>
              <a:latin typeface="+mj-lt"/>
            </a:endParaRPr>
          </a:p>
        </p:txBody>
      </p:sp>
      <p:pic>
        <p:nvPicPr>
          <p:cNvPr id="9" name="Picture 8"/>
          <p:cNvPicPr>
            <a:picLocks noChangeAspect="1"/>
          </p:cNvPicPr>
          <p:nvPr/>
        </p:nvPicPr>
        <p:blipFill>
          <a:blip r:embed="rId5"/>
          <a:stretch>
            <a:fillRect/>
          </a:stretch>
        </p:blipFill>
        <p:spPr>
          <a:xfrm>
            <a:off x="191386" y="1134737"/>
            <a:ext cx="5475767" cy="775184"/>
          </a:xfrm>
          <a:prstGeom prst="rect">
            <a:avLst/>
          </a:prstGeom>
        </p:spPr>
      </p:pic>
      <p:sp>
        <p:nvSpPr>
          <p:cNvPr id="10" name="Rectangle 9"/>
          <p:cNvSpPr/>
          <p:nvPr/>
        </p:nvSpPr>
        <p:spPr>
          <a:xfrm>
            <a:off x="276446" y="2218010"/>
            <a:ext cx="5475767" cy="3046988"/>
          </a:xfrm>
          <a:prstGeom prst="rect">
            <a:avLst/>
          </a:prstGeom>
        </p:spPr>
        <p:txBody>
          <a:bodyPr wrap="square">
            <a:spAutoFit/>
          </a:bodyPr>
          <a:lstStyle/>
          <a:p>
            <a:pPr marL="285750" indent="-285750" algn="just">
              <a:buFont typeface="Wingdings" panose="05000000000000000000" pitchFamily="2" charset="2"/>
              <a:buChar char="ü"/>
            </a:pPr>
            <a:r>
              <a:rPr lang="en-US" sz="1600" b="1" dirty="0" smtClean="0">
                <a:solidFill>
                  <a:srgbClr val="3333FF"/>
                </a:solidFill>
              </a:rPr>
              <a:t>Terraform </a:t>
            </a:r>
            <a:r>
              <a:rPr lang="en-US" sz="1600" b="1" dirty="0" err="1">
                <a:solidFill>
                  <a:srgbClr val="3333FF"/>
                </a:solidFill>
              </a:rPr>
              <a:t>init</a:t>
            </a:r>
            <a:r>
              <a:rPr lang="en-US" sz="1600" b="1" dirty="0">
                <a:solidFill>
                  <a:srgbClr val="3333FF"/>
                </a:solidFill>
              </a:rPr>
              <a:t> </a:t>
            </a:r>
            <a:r>
              <a:rPr lang="en-US" sz="1600" dirty="0"/>
              <a:t>initializes the (local) Terraform environment. Usually executed only once per session</a:t>
            </a:r>
            <a:r>
              <a:rPr lang="en-US" sz="1600" dirty="0" smtClean="0"/>
              <a:t>.</a:t>
            </a:r>
          </a:p>
          <a:p>
            <a:pPr algn="just"/>
            <a:endParaRPr lang="en-US" sz="1600" dirty="0"/>
          </a:p>
          <a:p>
            <a:pPr marL="285750" indent="-285750" algn="just">
              <a:buFont typeface="Wingdings" panose="05000000000000000000" pitchFamily="2" charset="2"/>
              <a:buChar char="ü"/>
            </a:pPr>
            <a:r>
              <a:rPr lang="en-US" sz="1600" b="1" dirty="0" smtClean="0">
                <a:solidFill>
                  <a:srgbClr val="3333FF"/>
                </a:solidFill>
              </a:rPr>
              <a:t>Terraform </a:t>
            </a:r>
            <a:r>
              <a:rPr lang="en-US" sz="1600" b="1" dirty="0">
                <a:solidFill>
                  <a:srgbClr val="3333FF"/>
                </a:solidFill>
              </a:rPr>
              <a:t>plan </a:t>
            </a:r>
            <a:r>
              <a:rPr lang="en-US" sz="1600" dirty="0"/>
              <a:t>compares the Terraform state with the as-is state in the cloud, build and display </a:t>
            </a:r>
            <a:r>
              <a:rPr lang="en-US" sz="1600" dirty="0" smtClean="0"/>
              <a:t>an execution </a:t>
            </a:r>
            <a:r>
              <a:rPr lang="en-US" sz="1600" dirty="0"/>
              <a:t>plan. This does not change the deployment (read-only</a:t>
            </a:r>
            <a:r>
              <a:rPr lang="en-US" sz="1600" dirty="0" smtClean="0"/>
              <a:t>).</a:t>
            </a:r>
          </a:p>
          <a:p>
            <a:pPr algn="just"/>
            <a:endParaRPr lang="en-US" sz="1600" dirty="0"/>
          </a:p>
          <a:p>
            <a:pPr marL="285750" indent="-285750" algn="just">
              <a:buFont typeface="Wingdings" panose="05000000000000000000" pitchFamily="2" charset="2"/>
              <a:buChar char="ü"/>
            </a:pPr>
            <a:r>
              <a:rPr lang="en-US" sz="1600" b="1" dirty="0" smtClean="0">
                <a:solidFill>
                  <a:srgbClr val="3333FF"/>
                </a:solidFill>
              </a:rPr>
              <a:t>Terraform </a:t>
            </a:r>
            <a:r>
              <a:rPr lang="en-US" sz="1600" b="1" dirty="0">
                <a:solidFill>
                  <a:srgbClr val="3333FF"/>
                </a:solidFill>
              </a:rPr>
              <a:t>apply</a:t>
            </a:r>
            <a:r>
              <a:rPr lang="en-US" sz="1600" dirty="0"/>
              <a:t> executes the plan. This potentially changes the deployment</a:t>
            </a:r>
            <a:r>
              <a:rPr lang="en-US" sz="1600" dirty="0" smtClean="0"/>
              <a:t>.</a:t>
            </a:r>
          </a:p>
          <a:p>
            <a:pPr algn="just"/>
            <a:endParaRPr lang="en-US" sz="1600" dirty="0"/>
          </a:p>
          <a:p>
            <a:pPr marL="285750" indent="-285750" algn="just">
              <a:buFont typeface="Wingdings" panose="05000000000000000000" pitchFamily="2" charset="2"/>
              <a:buChar char="ü"/>
            </a:pPr>
            <a:r>
              <a:rPr lang="en-US" sz="1600" b="1" dirty="0" smtClean="0">
                <a:solidFill>
                  <a:srgbClr val="3333FF"/>
                </a:solidFill>
              </a:rPr>
              <a:t>Terraform </a:t>
            </a:r>
            <a:r>
              <a:rPr lang="en-US" sz="1600" b="1" dirty="0">
                <a:solidFill>
                  <a:srgbClr val="3333FF"/>
                </a:solidFill>
              </a:rPr>
              <a:t>destroy </a:t>
            </a:r>
            <a:r>
              <a:rPr lang="en-US" sz="1600" dirty="0"/>
              <a:t>deletes all resources that are governed by this specific terraform environment.</a:t>
            </a:r>
          </a:p>
        </p:txBody>
      </p:sp>
    </p:spTree>
    <p:extLst>
      <p:ext uri="{BB962C8B-B14F-4D97-AF65-F5344CB8AC3E}">
        <p14:creationId xmlns:p14="http://schemas.microsoft.com/office/powerpoint/2010/main" val="16941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Terraform Structure</a:t>
            </a:r>
            <a:endParaRPr dirty="0">
              <a:latin typeface="+mj-lt"/>
            </a:endParaRPr>
          </a:p>
        </p:txBody>
      </p:sp>
      <p:pic>
        <p:nvPicPr>
          <p:cNvPr id="4" name="Picture 3"/>
          <p:cNvPicPr>
            <a:picLocks noChangeAspect="1"/>
          </p:cNvPicPr>
          <p:nvPr/>
        </p:nvPicPr>
        <p:blipFill>
          <a:blip r:embed="rId4"/>
          <a:stretch>
            <a:fillRect/>
          </a:stretch>
        </p:blipFill>
        <p:spPr>
          <a:xfrm>
            <a:off x="945078" y="1840911"/>
            <a:ext cx="5144218" cy="3686689"/>
          </a:xfrm>
          <a:prstGeom prst="rect">
            <a:avLst/>
          </a:prstGeom>
          <a:ln>
            <a:solidFill>
              <a:srgbClr val="3333FF"/>
            </a:solidFill>
          </a:ln>
        </p:spPr>
      </p:pic>
      <p:sp>
        <p:nvSpPr>
          <p:cNvPr id="7" name="Rectangle 6"/>
          <p:cNvSpPr/>
          <p:nvPr/>
        </p:nvSpPr>
        <p:spPr>
          <a:xfrm>
            <a:off x="2579780" y="1533134"/>
            <a:ext cx="1569660" cy="307777"/>
          </a:xfrm>
          <a:prstGeom prst="rect">
            <a:avLst/>
          </a:prstGeom>
        </p:spPr>
        <p:txBody>
          <a:bodyPr wrap="none">
            <a:spAutoFit/>
          </a:bodyPr>
          <a:lstStyle/>
          <a:p>
            <a:pPr>
              <a:buClr>
                <a:srgbClr val="3333FF"/>
              </a:buClr>
            </a:pPr>
            <a:r>
              <a:rPr lang="en-US" b="1" dirty="0">
                <a:solidFill>
                  <a:srgbClr val="3333FF"/>
                </a:solidFill>
                <a:latin typeface="Nunito Sans"/>
              </a:rPr>
              <a:t>Terraform Block</a:t>
            </a:r>
            <a:endParaRPr lang="en-US" dirty="0">
              <a:solidFill>
                <a:srgbClr val="3333FF"/>
              </a:solidFill>
            </a:endParaRPr>
          </a:p>
        </p:txBody>
      </p:sp>
      <p:pic>
        <p:nvPicPr>
          <p:cNvPr id="8" name="Picture 7"/>
          <p:cNvPicPr>
            <a:picLocks noChangeAspect="1"/>
          </p:cNvPicPr>
          <p:nvPr/>
        </p:nvPicPr>
        <p:blipFill>
          <a:blip r:embed="rId5"/>
          <a:stretch>
            <a:fillRect/>
          </a:stretch>
        </p:blipFill>
        <p:spPr>
          <a:xfrm>
            <a:off x="6702782" y="1840911"/>
            <a:ext cx="4660436" cy="3687378"/>
          </a:xfrm>
          <a:prstGeom prst="rect">
            <a:avLst/>
          </a:prstGeom>
          <a:ln>
            <a:solidFill>
              <a:srgbClr val="3333FF"/>
            </a:solidFill>
          </a:ln>
        </p:spPr>
      </p:pic>
      <p:sp>
        <p:nvSpPr>
          <p:cNvPr id="9" name="Rectangle 8"/>
          <p:cNvSpPr/>
          <p:nvPr/>
        </p:nvSpPr>
        <p:spPr>
          <a:xfrm>
            <a:off x="8264200" y="1317691"/>
            <a:ext cx="1537600" cy="523220"/>
          </a:xfrm>
          <a:prstGeom prst="rect">
            <a:avLst/>
          </a:prstGeom>
        </p:spPr>
        <p:txBody>
          <a:bodyPr wrap="none">
            <a:spAutoFit/>
          </a:bodyPr>
          <a:lstStyle/>
          <a:p>
            <a:pPr algn="ctr">
              <a:buClr>
                <a:srgbClr val="3333FF"/>
              </a:buClr>
            </a:pPr>
            <a:r>
              <a:rPr lang="en-US" b="1" dirty="0">
                <a:solidFill>
                  <a:srgbClr val="3333FF"/>
                </a:solidFill>
                <a:latin typeface="Nunito Sans"/>
              </a:rPr>
              <a:t>Provider </a:t>
            </a:r>
            <a:r>
              <a:rPr lang="en-US" b="1" dirty="0" smtClean="0">
                <a:solidFill>
                  <a:srgbClr val="3333FF"/>
                </a:solidFill>
                <a:latin typeface="Nunito Sans"/>
              </a:rPr>
              <a:t>Block</a:t>
            </a:r>
          </a:p>
          <a:p>
            <a:pPr algn="ctr">
              <a:buClr>
                <a:srgbClr val="3333FF"/>
              </a:buClr>
            </a:pPr>
            <a:r>
              <a:rPr lang="en-US" b="1" dirty="0" smtClean="0">
                <a:solidFill>
                  <a:srgbClr val="3333FF"/>
                </a:solidFill>
                <a:latin typeface="Nunito Sans"/>
              </a:rPr>
              <a:t>Resource Block</a:t>
            </a:r>
            <a:endParaRPr lang="en-US" b="1" dirty="0">
              <a:solidFill>
                <a:srgbClr val="3333FF"/>
              </a:solidFill>
              <a:latin typeface="Nunito Sans"/>
            </a:endParaRPr>
          </a:p>
        </p:txBody>
      </p:sp>
      <p:sp>
        <p:nvSpPr>
          <p:cNvPr id="10" name="Rectangle 9"/>
          <p:cNvSpPr/>
          <p:nvPr/>
        </p:nvSpPr>
        <p:spPr>
          <a:xfrm>
            <a:off x="184789" y="902193"/>
            <a:ext cx="12483245" cy="307777"/>
          </a:xfrm>
          <a:prstGeom prst="rect">
            <a:avLst/>
          </a:prstGeom>
        </p:spPr>
        <p:txBody>
          <a:bodyPr wrap="square">
            <a:spAutoFit/>
          </a:bodyPr>
          <a:lstStyle/>
          <a:p>
            <a:r>
              <a:rPr lang="en-US" dirty="0" smtClean="0"/>
              <a:t>Here’s a </a:t>
            </a:r>
            <a:r>
              <a:rPr lang="en-US" b="1" dirty="0"/>
              <a:t>Terraform configuration example</a:t>
            </a:r>
            <a:r>
              <a:rPr lang="en-US" dirty="0"/>
              <a:t> that provisions an </a:t>
            </a:r>
            <a:r>
              <a:rPr lang="en-US" b="1" dirty="0"/>
              <a:t>AWS EC2 instance</a:t>
            </a:r>
            <a:r>
              <a:rPr lang="en-US" dirty="0"/>
              <a:t>, demonstrating how each block is used in Terraform's structure.</a:t>
            </a:r>
          </a:p>
        </p:txBody>
      </p:sp>
      <p:sp>
        <p:nvSpPr>
          <p:cNvPr id="11" name="Rectangle 10"/>
          <p:cNvSpPr/>
          <p:nvPr/>
        </p:nvSpPr>
        <p:spPr>
          <a:xfrm>
            <a:off x="6569219" y="5573088"/>
            <a:ext cx="5071402" cy="461665"/>
          </a:xfrm>
          <a:prstGeom prst="rect">
            <a:avLst/>
          </a:prstGeom>
        </p:spPr>
        <p:txBody>
          <a:bodyPr wrap="square">
            <a:spAutoFit/>
          </a:bodyPr>
          <a:lstStyle/>
          <a:p>
            <a:pPr algn="ctr"/>
            <a:r>
              <a:rPr lang="en-US" sz="1200" dirty="0" smtClean="0">
                <a:solidFill>
                  <a:srgbClr val="3333FF"/>
                </a:solidFill>
                <a:latin typeface="Nunito Sans"/>
              </a:rPr>
              <a:t>You can define many more parameters including number of CPU cores,  networking details and security groups for your EC2 instance here.</a:t>
            </a:r>
            <a:endParaRPr lang="en-US" sz="1200" dirty="0"/>
          </a:p>
        </p:txBody>
      </p:sp>
    </p:spTree>
    <p:extLst>
      <p:ext uri="{BB962C8B-B14F-4D97-AF65-F5344CB8AC3E}">
        <p14:creationId xmlns:p14="http://schemas.microsoft.com/office/powerpoint/2010/main" val="1628874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708917" y="991281"/>
            <a:ext cx="11134725" cy="4505325"/>
          </a:xfrm>
          <a:prstGeom prst="rect">
            <a:avLst/>
          </a:prstGeom>
        </p:spPr>
      </p:pic>
      <p:sp>
        <p:nvSpPr>
          <p:cNvPr id="4" name="TextBox 3"/>
          <p:cNvSpPr txBox="1"/>
          <p:nvPr/>
        </p:nvSpPr>
        <p:spPr>
          <a:xfrm>
            <a:off x="371915" y="230820"/>
            <a:ext cx="6647974" cy="584775"/>
          </a:xfrm>
          <a:prstGeom prst="rect">
            <a:avLst/>
          </a:prstGeom>
          <a:noFill/>
        </p:spPr>
        <p:txBody>
          <a:bodyPr wrap="none" rtlCol="0">
            <a:spAutoFit/>
          </a:bodyPr>
          <a:lstStyle/>
          <a:p>
            <a:r>
              <a:rPr lang="en-CA" sz="3200" b="1" dirty="0" smtClean="0">
                <a:solidFill>
                  <a:srgbClr val="002060"/>
                </a:solidFill>
                <a:latin typeface="Arial" panose="020B0604020202020204" pitchFamily="34" charset="0"/>
                <a:cs typeface="Arial" panose="020B0604020202020204" pitchFamily="34" charset="0"/>
              </a:rPr>
              <a:t>Key advantages of Public Clouds</a:t>
            </a:r>
            <a:endParaRPr lang="en-US" sz="3200" b="1" dirty="0">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243663" y="6581001"/>
            <a:ext cx="3828292" cy="276999"/>
          </a:xfrm>
          <a:prstGeom prst="rect">
            <a:avLst/>
          </a:prstGeom>
          <a:noFill/>
        </p:spPr>
        <p:txBody>
          <a:bodyPr wrap="none" rtlCol="0">
            <a:spAutoFit/>
          </a:bodyPr>
          <a:lstStyle/>
          <a:p>
            <a:r>
              <a:rPr lang="en-US" sz="1200" dirty="0" smtClean="0"/>
              <a:t>Reference: </a:t>
            </a:r>
            <a:r>
              <a:rPr lang="en-US" sz="1200" dirty="0" err="1" smtClean="0">
                <a:solidFill>
                  <a:srgbClr val="0070C0"/>
                </a:solidFill>
              </a:rPr>
              <a:t>AWSome</a:t>
            </a:r>
            <a:r>
              <a:rPr lang="en-US" sz="1200" dirty="0" smtClean="0">
                <a:solidFill>
                  <a:srgbClr val="0070C0"/>
                </a:solidFill>
              </a:rPr>
              <a:t> Day, </a:t>
            </a:r>
            <a:r>
              <a:rPr lang="en-US" sz="1200" dirty="0" err="1" smtClean="0">
                <a:solidFill>
                  <a:srgbClr val="0070C0"/>
                </a:solidFill>
              </a:rPr>
              <a:t>Michalynn</a:t>
            </a:r>
            <a:r>
              <a:rPr lang="en-US" sz="1200" dirty="0" smtClean="0">
                <a:solidFill>
                  <a:srgbClr val="0070C0"/>
                </a:solidFill>
              </a:rPr>
              <a:t> J. </a:t>
            </a:r>
            <a:r>
              <a:rPr lang="en-US" sz="1200" dirty="0" err="1" smtClean="0">
                <a:solidFill>
                  <a:srgbClr val="0070C0"/>
                </a:solidFill>
              </a:rPr>
              <a:t>Koziol</a:t>
            </a:r>
            <a:r>
              <a:rPr lang="en-US" sz="1200" dirty="0" smtClean="0">
                <a:solidFill>
                  <a:srgbClr val="0070C0"/>
                </a:solidFill>
              </a:rPr>
              <a:t> (2024)</a:t>
            </a:r>
            <a:endParaRPr lang="en-US" sz="1200" dirty="0">
              <a:solidFill>
                <a:srgbClr val="0070C0"/>
              </a:solidFill>
            </a:endParaRPr>
          </a:p>
        </p:txBody>
      </p:sp>
      <p:sp>
        <p:nvSpPr>
          <p:cNvPr id="6" name="Rectangle 5"/>
          <p:cNvSpPr/>
          <p:nvPr/>
        </p:nvSpPr>
        <p:spPr>
          <a:xfrm>
            <a:off x="10036971" y="294509"/>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33864343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Terraform Structure</a:t>
            </a:r>
            <a:endParaRPr dirty="0">
              <a:latin typeface="+mj-lt"/>
            </a:endParaRPr>
          </a:p>
        </p:txBody>
      </p:sp>
      <p:pic>
        <p:nvPicPr>
          <p:cNvPr id="3" name="Picture 2"/>
          <p:cNvPicPr>
            <a:picLocks noChangeAspect="1"/>
          </p:cNvPicPr>
          <p:nvPr/>
        </p:nvPicPr>
        <p:blipFill>
          <a:blip r:embed="rId4"/>
          <a:stretch>
            <a:fillRect/>
          </a:stretch>
        </p:blipFill>
        <p:spPr>
          <a:xfrm>
            <a:off x="87910" y="1345600"/>
            <a:ext cx="4067743" cy="2276793"/>
          </a:xfrm>
          <a:prstGeom prst="rect">
            <a:avLst/>
          </a:prstGeom>
          <a:ln>
            <a:solidFill>
              <a:srgbClr val="3333FF"/>
            </a:solidFill>
          </a:ln>
        </p:spPr>
      </p:pic>
      <p:pic>
        <p:nvPicPr>
          <p:cNvPr id="5" name="Picture 4"/>
          <p:cNvPicPr>
            <a:picLocks noChangeAspect="1"/>
          </p:cNvPicPr>
          <p:nvPr/>
        </p:nvPicPr>
        <p:blipFill>
          <a:blip r:embed="rId5"/>
          <a:stretch>
            <a:fillRect/>
          </a:stretch>
        </p:blipFill>
        <p:spPr>
          <a:xfrm>
            <a:off x="4248644" y="1074944"/>
            <a:ext cx="3915321" cy="2572109"/>
          </a:xfrm>
          <a:prstGeom prst="rect">
            <a:avLst/>
          </a:prstGeom>
          <a:ln>
            <a:solidFill>
              <a:srgbClr val="3333FF"/>
            </a:solidFill>
          </a:ln>
        </p:spPr>
      </p:pic>
      <p:pic>
        <p:nvPicPr>
          <p:cNvPr id="10" name="Picture 9"/>
          <p:cNvPicPr>
            <a:picLocks noChangeAspect="1"/>
          </p:cNvPicPr>
          <p:nvPr/>
        </p:nvPicPr>
        <p:blipFill>
          <a:blip r:embed="rId6"/>
          <a:stretch>
            <a:fillRect/>
          </a:stretch>
        </p:blipFill>
        <p:spPr>
          <a:xfrm>
            <a:off x="1659449" y="4090903"/>
            <a:ext cx="4639322" cy="2705478"/>
          </a:xfrm>
          <a:prstGeom prst="rect">
            <a:avLst/>
          </a:prstGeom>
          <a:ln>
            <a:solidFill>
              <a:srgbClr val="3333FF"/>
            </a:solidFill>
          </a:ln>
        </p:spPr>
      </p:pic>
      <p:sp>
        <p:nvSpPr>
          <p:cNvPr id="11" name="Rectangle 10"/>
          <p:cNvSpPr/>
          <p:nvPr/>
        </p:nvSpPr>
        <p:spPr>
          <a:xfrm>
            <a:off x="1435900" y="1064670"/>
            <a:ext cx="1109599" cy="307777"/>
          </a:xfrm>
          <a:prstGeom prst="rect">
            <a:avLst/>
          </a:prstGeom>
        </p:spPr>
        <p:txBody>
          <a:bodyPr wrap="none">
            <a:spAutoFit/>
          </a:bodyPr>
          <a:lstStyle/>
          <a:p>
            <a:pPr>
              <a:buClr>
                <a:srgbClr val="3333FF"/>
              </a:buClr>
            </a:pPr>
            <a:r>
              <a:rPr lang="en-US" b="1" dirty="0">
                <a:solidFill>
                  <a:srgbClr val="3333FF"/>
                </a:solidFill>
                <a:latin typeface="Nunito Sans"/>
              </a:rPr>
              <a:t>Data Block</a:t>
            </a:r>
          </a:p>
        </p:txBody>
      </p:sp>
      <p:sp>
        <p:nvSpPr>
          <p:cNvPr id="12" name="Rectangle 11"/>
          <p:cNvSpPr/>
          <p:nvPr/>
        </p:nvSpPr>
        <p:spPr>
          <a:xfrm>
            <a:off x="5543156" y="799688"/>
            <a:ext cx="1346844" cy="307777"/>
          </a:xfrm>
          <a:prstGeom prst="rect">
            <a:avLst/>
          </a:prstGeom>
        </p:spPr>
        <p:txBody>
          <a:bodyPr wrap="none">
            <a:spAutoFit/>
          </a:bodyPr>
          <a:lstStyle/>
          <a:p>
            <a:pPr>
              <a:buClr>
                <a:srgbClr val="3333FF"/>
              </a:buClr>
            </a:pPr>
            <a:r>
              <a:rPr lang="en-US" b="1" dirty="0">
                <a:solidFill>
                  <a:srgbClr val="3333FF"/>
                </a:solidFill>
                <a:latin typeface="Nunito Sans"/>
              </a:rPr>
              <a:t>Module Block</a:t>
            </a:r>
          </a:p>
        </p:txBody>
      </p:sp>
      <p:sp>
        <p:nvSpPr>
          <p:cNvPr id="13" name="Rectangle 12"/>
          <p:cNvSpPr/>
          <p:nvPr/>
        </p:nvSpPr>
        <p:spPr>
          <a:xfrm>
            <a:off x="3325726" y="3809254"/>
            <a:ext cx="1306768" cy="307777"/>
          </a:xfrm>
          <a:prstGeom prst="rect">
            <a:avLst/>
          </a:prstGeom>
        </p:spPr>
        <p:txBody>
          <a:bodyPr wrap="none">
            <a:spAutoFit/>
          </a:bodyPr>
          <a:lstStyle/>
          <a:p>
            <a:pPr>
              <a:buClr>
                <a:srgbClr val="3333FF"/>
              </a:buClr>
            </a:pPr>
            <a:r>
              <a:rPr lang="en-US" b="1" dirty="0">
                <a:solidFill>
                  <a:srgbClr val="3333FF"/>
                </a:solidFill>
                <a:latin typeface="Nunito Sans"/>
              </a:rPr>
              <a:t>Output Block</a:t>
            </a:r>
          </a:p>
        </p:txBody>
      </p:sp>
      <p:pic>
        <p:nvPicPr>
          <p:cNvPr id="14" name="Picture 13"/>
          <p:cNvPicPr>
            <a:picLocks noChangeAspect="1"/>
          </p:cNvPicPr>
          <p:nvPr/>
        </p:nvPicPr>
        <p:blipFill>
          <a:blip r:embed="rId7"/>
          <a:stretch>
            <a:fillRect/>
          </a:stretch>
        </p:blipFill>
        <p:spPr>
          <a:xfrm>
            <a:off x="8277504" y="1076597"/>
            <a:ext cx="3842578" cy="2574432"/>
          </a:xfrm>
          <a:prstGeom prst="rect">
            <a:avLst/>
          </a:prstGeom>
          <a:ln>
            <a:solidFill>
              <a:srgbClr val="3333FF"/>
            </a:solidFill>
          </a:ln>
        </p:spPr>
      </p:pic>
      <p:sp>
        <p:nvSpPr>
          <p:cNvPr id="16" name="Rectangle 15"/>
          <p:cNvSpPr/>
          <p:nvPr/>
        </p:nvSpPr>
        <p:spPr>
          <a:xfrm>
            <a:off x="9602098" y="802745"/>
            <a:ext cx="1337226" cy="307777"/>
          </a:xfrm>
          <a:prstGeom prst="rect">
            <a:avLst/>
          </a:prstGeom>
        </p:spPr>
        <p:txBody>
          <a:bodyPr wrap="none">
            <a:spAutoFit/>
          </a:bodyPr>
          <a:lstStyle/>
          <a:p>
            <a:pPr>
              <a:buClr>
                <a:srgbClr val="3333FF"/>
              </a:buClr>
            </a:pPr>
            <a:r>
              <a:rPr lang="en-US" b="1" dirty="0" smtClean="0">
                <a:solidFill>
                  <a:srgbClr val="3333FF"/>
                </a:solidFill>
                <a:latin typeface="Nunito Sans"/>
              </a:rPr>
              <a:t>Locals Block</a:t>
            </a:r>
            <a:endParaRPr lang="en-US" b="1" dirty="0">
              <a:solidFill>
                <a:srgbClr val="3333FF"/>
              </a:solidFill>
              <a:latin typeface="Nunito Sans"/>
            </a:endParaRPr>
          </a:p>
        </p:txBody>
      </p:sp>
      <p:pic>
        <p:nvPicPr>
          <p:cNvPr id="15" name="Picture 14"/>
          <p:cNvPicPr>
            <a:picLocks noChangeAspect="1"/>
          </p:cNvPicPr>
          <p:nvPr/>
        </p:nvPicPr>
        <p:blipFill>
          <a:blip r:embed="rId8"/>
          <a:stretch>
            <a:fillRect/>
          </a:stretch>
        </p:blipFill>
        <p:spPr>
          <a:xfrm>
            <a:off x="7315153" y="4117031"/>
            <a:ext cx="3624171" cy="2231834"/>
          </a:xfrm>
          <a:prstGeom prst="rect">
            <a:avLst/>
          </a:prstGeom>
          <a:ln>
            <a:solidFill>
              <a:srgbClr val="3333FF"/>
            </a:solidFill>
          </a:ln>
        </p:spPr>
      </p:pic>
      <p:sp>
        <p:nvSpPr>
          <p:cNvPr id="17" name="Rectangle 16"/>
          <p:cNvSpPr/>
          <p:nvPr/>
        </p:nvSpPr>
        <p:spPr>
          <a:xfrm>
            <a:off x="8725609" y="3863458"/>
            <a:ext cx="1011815" cy="307777"/>
          </a:xfrm>
          <a:prstGeom prst="rect">
            <a:avLst/>
          </a:prstGeom>
        </p:spPr>
        <p:txBody>
          <a:bodyPr wrap="none">
            <a:spAutoFit/>
          </a:bodyPr>
          <a:lstStyle/>
          <a:p>
            <a:pPr>
              <a:buClr>
                <a:srgbClr val="3333FF"/>
              </a:buClr>
            </a:pPr>
            <a:r>
              <a:rPr lang="en-US" b="1" dirty="0">
                <a:solidFill>
                  <a:srgbClr val="3333FF"/>
                </a:solidFill>
                <a:latin typeface="Nunito Sans"/>
              </a:rPr>
              <a:t>Providers</a:t>
            </a:r>
          </a:p>
        </p:txBody>
      </p:sp>
    </p:spTree>
    <p:extLst>
      <p:ext uri="{BB962C8B-B14F-4D97-AF65-F5344CB8AC3E}">
        <p14:creationId xmlns:p14="http://schemas.microsoft.com/office/powerpoint/2010/main" val="37044655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Terraform Structure</a:t>
            </a:r>
            <a:endParaRPr dirty="0">
              <a:latin typeface="+mj-lt"/>
            </a:endParaRPr>
          </a:p>
        </p:txBody>
      </p:sp>
      <p:sp>
        <p:nvSpPr>
          <p:cNvPr id="2" name="Rectangle 1"/>
          <p:cNvSpPr/>
          <p:nvPr/>
        </p:nvSpPr>
        <p:spPr>
          <a:xfrm>
            <a:off x="129679" y="2275375"/>
            <a:ext cx="2849366" cy="2308324"/>
          </a:xfrm>
          <a:prstGeom prst="rect">
            <a:avLst/>
          </a:prstGeom>
        </p:spPr>
        <p:txBody>
          <a:bodyPr wrap="square">
            <a:spAutoFit/>
          </a:bodyPr>
          <a:lstStyle/>
          <a:p>
            <a:pPr marL="342900" indent="-342900">
              <a:buClr>
                <a:srgbClr val="3333FF"/>
              </a:buClr>
              <a:buFont typeface="+mj-lt"/>
              <a:buAutoNum type="arabicPeriod"/>
            </a:pPr>
            <a:r>
              <a:rPr lang="en-US" sz="1600" b="1" dirty="0">
                <a:solidFill>
                  <a:srgbClr val="3333FF"/>
                </a:solidFill>
                <a:latin typeface="Nunito Sans"/>
              </a:rPr>
              <a:t>Terraform </a:t>
            </a:r>
            <a:r>
              <a:rPr lang="en-US" sz="1600" b="1" dirty="0" smtClean="0">
                <a:solidFill>
                  <a:srgbClr val="3333FF"/>
                </a:solidFill>
                <a:latin typeface="Nunito Sans"/>
              </a:rPr>
              <a:t>Block</a:t>
            </a:r>
            <a:endParaRPr lang="en-US" sz="1600" dirty="0" smtClean="0">
              <a:solidFill>
                <a:srgbClr val="3333FF"/>
              </a:solidFill>
            </a:endParaRPr>
          </a:p>
          <a:p>
            <a:pPr marL="342900" indent="-342900">
              <a:buClr>
                <a:srgbClr val="3333FF"/>
              </a:buClr>
              <a:buFont typeface="+mj-lt"/>
              <a:buAutoNum type="arabicPeriod"/>
            </a:pPr>
            <a:r>
              <a:rPr lang="en-US" sz="1600" b="1" dirty="0" smtClean="0">
                <a:solidFill>
                  <a:srgbClr val="3333FF"/>
                </a:solidFill>
                <a:latin typeface="Nunito Sans"/>
              </a:rPr>
              <a:t>Provider Block</a:t>
            </a:r>
          </a:p>
          <a:p>
            <a:pPr marL="342900" indent="-342900">
              <a:buClr>
                <a:srgbClr val="3333FF"/>
              </a:buClr>
              <a:buFont typeface="+mj-lt"/>
              <a:buAutoNum type="arabicPeriod"/>
            </a:pPr>
            <a:r>
              <a:rPr lang="en-US" sz="1600" b="1" dirty="0" smtClean="0">
                <a:solidFill>
                  <a:srgbClr val="3333FF"/>
                </a:solidFill>
                <a:latin typeface="Nunito Sans"/>
              </a:rPr>
              <a:t>Resource Block</a:t>
            </a:r>
          </a:p>
          <a:p>
            <a:pPr marL="342900" indent="-342900">
              <a:buClr>
                <a:srgbClr val="3333FF"/>
              </a:buClr>
              <a:buFont typeface="+mj-lt"/>
              <a:buAutoNum type="arabicPeriod"/>
            </a:pPr>
            <a:r>
              <a:rPr lang="en-US" sz="1600" b="1" dirty="0" smtClean="0">
                <a:solidFill>
                  <a:srgbClr val="3333FF"/>
                </a:solidFill>
                <a:latin typeface="Nunito Sans"/>
              </a:rPr>
              <a:t>Data Block</a:t>
            </a:r>
          </a:p>
          <a:p>
            <a:pPr marL="342900" indent="-342900">
              <a:buClr>
                <a:srgbClr val="3333FF"/>
              </a:buClr>
              <a:buFont typeface="+mj-lt"/>
              <a:buAutoNum type="arabicPeriod"/>
            </a:pPr>
            <a:r>
              <a:rPr lang="en-US" sz="1600" b="1" dirty="0">
                <a:solidFill>
                  <a:srgbClr val="3333FF"/>
                </a:solidFill>
                <a:latin typeface="Nunito Sans"/>
              </a:rPr>
              <a:t>Module Block</a:t>
            </a:r>
          </a:p>
          <a:p>
            <a:pPr marL="342900" indent="-342900">
              <a:buClr>
                <a:srgbClr val="3333FF"/>
              </a:buClr>
              <a:buFont typeface="+mj-lt"/>
              <a:buAutoNum type="arabicPeriod"/>
            </a:pPr>
            <a:r>
              <a:rPr lang="en-US" sz="1600" b="1" dirty="0">
                <a:solidFill>
                  <a:srgbClr val="3333FF"/>
                </a:solidFill>
                <a:latin typeface="Nunito Sans"/>
              </a:rPr>
              <a:t>Output Block</a:t>
            </a:r>
          </a:p>
          <a:p>
            <a:pPr marL="342900" indent="-342900">
              <a:buClr>
                <a:srgbClr val="3333FF"/>
              </a:buClr>
              <a:buFont typeface="+mj-lt"/>
              <a:buAutoNum type="arabicPeriod"/>
            </a:pPr>
            <a:r>
              <a:rPr lang="en-US" sz="1600" b="1" dirty="0" smtClean="0">
                <a:solidFill>
                  <a:srgbClr val="3333FF"/>
                </a:solidFill>
                <a:latin typeface="Nunito Sans"/>
              </a:rPr>
              <a:t>Variable Block</a:t>
            </a:r>
          </a:p>
          <a:p>
            <a:pPr marL="342900" indent="-342900">
              <a:buClr>
                <a:srgbClr val="3333FF"/>
              </a:buClr>
              <a:buFont typeface="+mj-lt"/>
              <a:buAutoNum type="arabicPeriod"/>
            </a:pPr>
            <a:r>
              <a:rPr lang="en-US" sz="1600" b="1" dirty="0" smtClean="0">
                <a:solidFill>
                  <a:srgbClr val="3333FF"/>
                </a:solidFill>
                <a:latin typeface="Nunito Sans"/>
              </a:rPr>
              <a:t>Locals Block</a:t>
            </a:r>
          </a:p>
          <a:p>
            <a:pPr marL="342900" indent="-342900">
              <a:buClr>
                <a:srgbClr val="3333FF"/>
              </a:buClr>
              <a:buFont typeface="+mj-lt"/>
              <a:buAutoNum type="arabicPeriod"/>
            </a:pPr>
            <a:r>
              <a:rPr lang="en-US" sz="1600" b="1" dirty="0" smtClean="0">
                <a:solidFill>
                  <a:srgbClr val="3333FF"/>
                </a:solidFill>
                <a:latin typeface="Nunito Sans"/>
              </a:rPr>
              <a:t>Providers</a:t>
            </a:r>
            <a:endParaRPr lang="en-US" sz="1600" b="1" dirty="0">
              <a:solidFill>
                <a:srgbClr val="3333FF"/>
              </a:solidFill>
              <a:latin typeface="Nunito Sans"/>
            </a:endParaRPr>
          </a:p>
        </p:txBody>
      </p:sp>
      <p:pic>
        <p:nvPicPr>
          <p:cNvPr id="5" name="Picture 4"/>
          <p:cNvPicPr>
            <a:picLocks noChangeAspect="1"/>
          </p:cNvPicPr>
          <p:nvPr/>
        </p:nvPicPr>
        <p:blipFill>
          <a:blip r:embed="rId4"/>
          <a:stretch>
            <a:fillRect/>
          </a:stretch>
        </p:blipFill>
        <p:spPr>
          <a:xfrm>
            <a:off x="2753012" y="1245637"/>
            <a:ext cx="8888817" cy="4327451"/>
          </a:xfrm>
          <a:prstGeom prst="rect">
            <a:avLst/>
          </a:prstGeom>
        </p:spPr>
      </p:pic>
    </p:spTree>
    <p:extLst>
      <p:ext uri="{BB962C8B-B14F-4D97-AF65-F5344CB8AC3E}">
        <p14:creationId xmlns:p14="http://schemas.microsoft.com/office/powerpoint/2010/main" val="30844898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Terraform Configuration Files</a:t>
            </a:r>
            <a:endParaRPr dirty="0">
              <a:latin typeface="+mj-lt"/>
            </a:endParaRPr>
          </a:p>
        </p:txBody>
      </p:sp>
      <p:sp>
        <p:nvSpPr>
          <p:cNvPr id="3" name="Rectangle 2"/>
          <p:cNvSpPr/>
          <p:nvPr/>
        </p:nvSpPr>
        <p:spPr>
          <a:xfrm>
            <a:off x="1949921" y="1064687"/>
            <a:ext cx="9607900" cy="5355312"/>
          </a:xfrm>
          <a:prstGeom prst="rect">
            <a:avLst/>
          </a:prstGeom>
        </p:spPr>
        <p:txBody>
          <a:bodyPr wrap="square">
            <a:spAutoFit/>
          </a:bodyPr>
          <a:lstStyle/>
          <a:p>
            <a:r>
              <a:rPr lang="en-US" sz="1600" b="1" dirty="0" smtClean="0">
                <a:solidFill>
                  <a:schemeClr val="accent1"/>
                </a:solidFill>
              </a:rPr>
              <a:t>main.tf</a:t>
            </a:r>
            <a:endParaRPr lang="en-US" b="1" dirty="0" smtClean="0">
              <a:solidFill>
                <a:schemeClr val="accent1"/>
              </a:solidFill>
            </a:endParaRPr>
          </a:p>
          <a:p>
            <a:r>
              <a:rPr lang="en-US" dirty="0" smtClean="0"/>
              <a:t>Primary </a:t>
            </a:r>
            <a:r>
              <a:rPr lang="en-US" dirty="0"/>
              <a:t>configuration file where you define resources (e.g., EC2 instances, networking, databases</a:t>
            </a:r>
            <a:r>
              <a:rPr lang="en-US" dirty="0" smtClean="0"/>
              <a:t>).</a:t>
            </a:r>
          </a:p>
          <a:p>
            <a:endParaRPr lang="en-US" dirty="0"/>
          </a:p>
          <a:p>
            <a:r>
              <a:rPr lang="en-US" sz="1600" b="1" dirty="0" smtClean="0">
                <a:solidFill>
                  <a:schemeClr val="accent1"/>
                </a:solidFill>
              </a:rPr>
              <a:t>providers.tf</a:t>
            </a:r>
          </a:p>
          <a:p>
            <a:r>
              <a:rPr lang="en-US" dirty="0" smtClean="0"/>
              <a:t>Contains </a:t>
            </a:r>
            <a:r>
              <a:rPr lang="en-US" dirty="0"/>
              <a:t>provider blocks (e.g., AWS, Azure, GCP) and associated configuration</a:t>
            </a:r>
            <a:r>
              <a:rPr lang="en-US" dirty="0" smtClean="0"/>
              <a:t>.</a:t>
            </a:r>
          </a:p>
          <a:p>
            <a:endParaRPr lang="en-US" dirty="0"/>
          </a:p>
          <a:p>
            <a:r>
              <a:rPr lang="en-US" sz="1600" b="1" dirty="0" smtClean="0">
                <a:solidFill>
                  <a:schemeClr val="accent1"/>
                </a:solidFill>
              </a:rPr>
              <a:t>variables.tf</a:t>
            </a:r>
          </a:p>
          <a:p>
            <a:r>
              <a:rPr lang="en-US" dirty="0" smtClean="0"/>
              <a:t>Defines </a:t>
            </a:r>
            <a:r>
              <a:rPr lang="en-US" dirty="0"/>
              <a:t>input variables (their names, types, and optional descriptions</a:t>
            </a:r>
            <a:r>
              <a:rPr lang="en-US" dirty="0" smtClean="0"/>
              <a:t>).</a:t>
            </a:r>
          </a:p>
          <a:p>
            <a:endParaRPr lang="en-US" dirty="0"/>
          </a:p>
          <a:p>
            <a:r>
              <a:rPr lang="en-US" b="1" dirty="0" err="1" smtClean="0">
                <a:solidFill>
                  <a:schemeClr val="accent1"/>
                </a:solidFill>
              </a:rPr>
              <a:t>terraform.tfvars</a:t>
            </a:r>
            <a:endParaRPr lang="en-US" b="1" dirty="0" smtClean="0">
              <a:solidFill>
                <a:schemeClr val="accent1"/>
              </a:solidFill>
            </a:endParaRPr>
          </a:p>
          <a:p>
            <a:r>
              <a:rPr lang="en-US" dirty="0" smtClean="0"/>
              <a:t>Provides </a:t>
            </a:r>
            <a:r>
              <a:rPr lang="en-US" dirty="0"/>
              <a:t>default values for the variables defined in variables.tf</a:t>
            </a:r>
            <a:r>
              <a:rPr lang="en-US" dirty="0" smtClean="0"/>
              <a:t>.</a:t>
            </a:r>
          </a:p>
          <a:p>
            <a:endParaRPr lang="en-US" dirty="0"/>
          </a:p>
          <a:p>
            <a:r>
              <a:rPr lang="en-US" b="1" dirty="0" smtClean="0">
                <a:solidFill>
                  <a:schemeClr val="accent1"/>
                </a:solidFill>
              </a:rPr>
              <a:t>outputs.tf</a:t>
            </a:r>
          </a:p>
          <a:p>
            <a:r>
              <a:rPr lang="en-US" dirty="0" smtClean="0"/>
              <a:t>Contains </a:t>
            </a:r>
            <a:r>
              <a:rPr lang="en-US" dirty="0"/>
              <a:t>output blocks to return values after terraform apply (e.g., instance IPs</a:t>
            </a:r>
            <a:r>
              <a:rPr lang="en-US" dirty="0" smtClean="0"/>
              <a:t>).</a:t>
            </a:r>
          </a:p>
          <a:p>
            <a:endParaRPr lang="en-US" dirty="0"/>
          </a:p>
          <a:p>
            <a:r>
              <a:rPr lang="en-US" b="1" dirty="0" smtClean="0">
                <a:solidFill>
                  <a:schemeClr val="accent1"/>
                </a:solidFill>
              </a:rPr>
              <a:t>modules</a:t>
            </a:r>
            <a:r>
              <a:rPr lang="en-US" b="1" dirty="0">
                <a:solidFill>
                  <a:schemeClr val="accent1"/>
                </a:solidFill>
              </a:rPr>
              <a:t>/ (Directory</a:t>
            </a:r>
            <a:r>
              <a:rPr lang="en-US" b="1" dirty="0" smtClean="0">
                <a:solidFill>
                  <a:schemeClr val="accent1"/>
                </a:solidFill>
              </a:rPr>
              <a:t>)</a:t>
            </a:r>
          </a:p>
          <a:p>
            <a:r>
              <a:rPr lang="en-US" dirty="0" smtClean="0"/>
              <a:t>Contains </a:t>
            </a:r>
            <a:r>
              <a:rPr lang="en-US" dirty="0"/>
              <a:t>reusable Terraform modules, each with its own main.tf, variables.tf, and outputs.tf</a:t>
            </a:r>
            <a:r>
              <a:rPr lang="en-US" dirty="0" smtClean="0"/>
              <a:t>.</a:t>
            </a:r>
          </a:p>
          <a:p>
            <a:endParaRPr lang="en-US" dirty="0"/>
          </a:p>
          <a:p>
            <a:r>
              <a:rPr lang="en-US" b="1" dirty="0" smtClean="0">
                <a:solidFill>
                  <a:schemeClr val="accent1"/>
                </a:solidFill>
              </a:rPr>
              <a:t>.</a:t>
            </a:r>
            <a:r>
              <a:rPr lang="en-US" b="1" dirty="0" err="1">
                <a:solidFill>
                  <a:schemeClr val="accent1"/>
                </a:solidFill>
              </a:rPr>
              <a:t>terraform.lock.hcl</a:t>
            </a:r>
            <a:r>
              <a:rPr lang="en-US" b="1" dirty="0">
                <a:solidFill>
                  <a:schemeClr val="accent1"/>
                </a:solidFill>
              </a:rPr>
              <a:t> (Generated</a:t>
            </a:r>
            <a:r>
              <a:rPr lang="en-US" b="1" dirty="0" smtClean="0">
                <a:solidFill>
                  <a:schemeClr val="accent1"/>
                </a:solidFill>
              </a:rPr>
              <a:t>)</a:t>
            </a:r>
          </a:p>
          <a:p>
            <a:r>
              <a:rPr lang="en-US" dirty="0" smtClean="0"/>
              <a:t>Auto-generated </a:t>
            </a:r>
            <a:r>
              <a:rPr lang="en-US" dirty="0"/>
              <a:t>file that locks provider versions to ensure reproducible builds</a:t>
            </a:r>
            <a:r>
              <a:rPr lang="en-US" dirty="0" smtClean="0"/>
              <a:t>.</a:t>
            </a:r>
          </a:p>
          <a:p>
            <a:endParaRPr lang="en-US" dirty="0"/>
          </a:p>
          <a:p>
            <a:r>
              <a:rPr lang="en-US" b="1" dirty="0" err="1" smtClean="0">
                <a:solidFill>
                  <a:schemeClr val="accent1"/>
                </a:solidFill>
              </a:rPr>
              <a:t>terraform.tfstate</a:t>
            </a:r>
            <a:endParaRPr lang="en-US" b="1" dirty="0">
              <a:solidFill>
                <a:schemeClr val="accent1"/>
              </a:solidFill>
            </a:endParaRPr>
          </a:p>
          <a:p>
            <a:r>
              <a:rPr lang="en-US" dirty="0"/>
              <a:t>It helps Terraform figure out what’s already been created, what needs to change, and what should be destroyed</a:t>
            </a:r>
            <a:r>
              <a:rPr lang="en-US" dirty="0" smtClean="0"/>
              <a:t>.</a:t>
            </a:r>
            <a:br>
              <a:rPr lang="en-US" dirty="0" smtClean="0"/>
            </a:br>
            <a:r>
              <a:rPr lang="en-US" dirty="0" smtClean="0"/>
              <a:t>Indeed, it is the </a:t>
            </a:r>
            <a:r>
              <a:rPr lang="en-US" dirty="0"/>
              <a:t>Source of Truth for your entire Infrastructure created using </a:t>
            </a:r>
            <a:r>
              <a:rPr lang="en-US" dirty="0" smtClean="0"/>
              <a:t>Terraform.</a:t>
            </a:r>
            <a:endParaRPr lang="en-US" dirty="0"/>
          </a:p>
        </p:txBody>
      </p:sp>
    </p:spTree>
    <p:extLst>
      <p:ext uri="{BB962C8B-B14F-4D97-AF65-F5344CB8AC3E}">
        <p14:creationId xmlns:p14="http://schemas.microsoft.com/office/powerpoint/2010/main" val="4822499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6" name="Picture 5"/>
          <p:cNvPicPr>
            <a:picLocks noChangeAspect="1"/>
          </p:cNvPicPr>
          <p:nvPr/>
        </p:nvPicPr>
        <p:blipFill>
          <a:blip r:embed="rId4"/>
          <a:stretch>
            <a:fillRect/>
          </a:stretch>
        </p:blipFill>
        <p:spPr>
          <a:xfrm>
            <a:off x="8798833" y="2126138"/>
            <a:ext cx="2773302" cy="2733357"/>
          </a:xfrm>
          <a:prstGeom prst="rect">
            <a:avLst/>
          </a:prstGeom>
        </p:spPr>
      </p:pic>
      <p:sp>
        <p:nvSpPr>
          <p:cNvPr id="9" name="Rectangle 8"/>
          <p:cNvSpPr/>
          <p:nvPr/>
        </p:nvSpPr>
        <p:spPr>
          <a:xfrm>
            <a:off x="444660" y="1238969"/>
            <a:ext cx="6058069" cy="646331"/>
          </a:xfrm>
          <a:prstGeom prst="rect">
            <a:avLst/>
          </a:prstGeom>
        </p:spPr>
        <p:txBody>
          <a:bodyPr wrap="none">
            <a:spAutoFit/>
          </a:bodyPr>
          <a:lstStyle/>
          <a:p>
            <a:r>
              <a:rPr lang="en-US" sz="1800" dirty="0" smtClean="0"/>
              <a:t>To get more information about Ansible, you may </a:t>
            </a:r>
            <a:r>
              <a:rPr lang="en-US" sz="1800" dirty="0" smtClean="0"/>
              <a:t>visit: </a:t>
            </a:r>
            <a:r>
              <a:rPr lang="en-US" sz="1800" dirty="0" smtClean="0"/>
              <a:t/>
            </a:r>
            <a:br>
              <a:rPr lang="en-US" sz="1800" dirty="0" smtClean="0"/>
            </a:br>
            <a:r>
              <a:rPr lang="en-US" sz="1800" dirty="0" smtClean="0"/>
              <a:t>	</a:t>
            </a:r>
            <a:r>
              <a:rPr lang="en-US" sz="1800" dirty="0" smtClean="0">
                <a:hlinkClick r:id="rId5"/>
              </a:rPr>
              <a:t>https</a:t>
            </a:r>
            <a:r>
              <a:rPr lang="en-US" sz="1800" dirty="0">
                <a:hlinkClick r:id="rId5"/>
              </a:rPr>
              <a:t>://developer.hashicorp.com/terraform/docs</a:t>
            </a:r>
            <a:r>
              <a:rPr lang="en-US" sz="1800" dirty="0"/>
              <a:t> </a:t>
            </a:r>
            <a:r>
              <a:rPr lang="en-US" sz="1800" dirty="0" smtClean="0"/>
              <a:t> </a:t>
            </a:r>
            <a:endParaRPr lang="en-US" sz="1800" dirty="0"/>
          </a:p>
        </p:txBody>
      </p:sp>
      <p:grpSp>
        <p:nvGrpSpPr>
          <p:cNvPr id="10" name="Google Shape;444;p99"/>
          <p:cNvGrpSpPr/>
          <p:nvPr/>
        </p:nvGrpSpPr>
        <p:grpSpPr>
          <a:xfrm>
            <a:off x="8714175" y="346157"/>
            <a:ext cx="3107708" cy="916808"/>
            <a:chOff x="77281" y="94146"/>
            <a:chExt cx="3107708" cy="916808"/>
          </a:xfrm>
        </p:grpSpPr>
        <p:pic>
          <p:nvPicPr>
            <p:cNvPr id="11" name="Google Shape;445;p99"/>
            <p:cNvPicPr preferRelativeResize="0"/>
            <p:nvPr/>
          </p:nvPicPr>
          <p:blipFill rotWithShape="1">
            <a:blip r:embed="rId6">
              <a:alphaModFix/>
            </a:blip>
            <a:srcRect l="16091" t="28174" r="14843" b="25981"/>
            <a:stretch/>
          </p:blipFill>
          <p:spPr>
            <a:xfrm>
              <a:off x="77281" y="94146"/>
              <a:ext cx="3107708" cy="916808"/>
            </a:xfrm>
            <a:prstGeom prst="rect">
              <a:avLst/>
            </a:prstGeom>
            <a:noFill/>
            <a:ln>
              <a:noFill/>
            </a:ln>
          </p:spPr>
        </p:pic>
        <p:sp>
          <p:nvSpPr>
            <p:cNvPr id="12" name="Google Shape;446;p99"/>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smtClean="0">
                  <a:solidFill>
                    <a:schemeClr val="lt1"/>
                  </a:solidFill>
                  <a:latin typeface="Arial"/>
                  <a:ea typeface="Arial"/>
                  <a:cs typeface="Arial"/>
                  <a:sym typeface="Arial"/>
                </a:rPr>
                <a:t>2</a:t>
              </a:r>
              <a:endParaRPr sz="2400" b="1" i="0" u="none" strike="noStrike" cap="none" dirty="0">
                <a:solidFill>
                  <a:schemeClr val="lt1"/>
                </a:solidFill>
                <a:latin typeface="Arial"/>
                <a:ea typeface="Arial"/>
                <a:cs typeface="Arial"/>
                <a:sym typeface="Arial"/>
              </a:endParaRPr>
            </a:p>
          </p:txBody>
        </p:sp>
      </p:grpSp>
      <p:sp>
        <p:nvSpPr>
          <p:cNvPr id="13" name="Title 8"/>
          <p:cNvSpPr>
            <a:spLocks noGrp="1"/>
          </p:cNvSpPr>
          <p:nvPr>
            <p:ph type="title"/>
          </p:nvPr>
        </p:nvSpPr>
        <p:spPr>
          <a:xfrm>
            <a:off x="294496" y="211436"/>
            <a:ext cx="6650621" cy="894622"/>
          </a:xfrm>
        </p:spPr>
        <p:txBody>
          <a:bodyPr>
            <a:normAutofit/>
          </a:bodyPr>
          <a:lstStyle/>
          <a:p>
            <a:r>
              <a:rPr lang="en-US" sz="4000" dirty="0" smtClean="0">
                <a:latin typeface="+mj-lt"/>
              </a:rPr>
              <a:t>Terraform </a:t>
            </a:r>
            <a:r>
              <a:rPr lang="en-US" sz="4000" dirty="0" smtClean="0">
                <a:latin typeface="+mj-lt"/>
              </a:rPr>
              <a:t>docs/exercise </a:t>
            </a:r>
            <a:endParaRPr lang="en-US" sz="4000" dirty="0">
              <a:latin typeface="+mj-lt"/>
            </a:endParaRPr>
          </a:p>
        </p:txBody>
      </p:sp>
      <p:sp>
        <p:nvSpPr>
          <p:cNvPr id="2" name="TextBox 1"/>
          <p:cNvSpPr txBox="1"/>
          <p:nvPr/>
        </p:nvSpPr>
        <p:spPr>
          <a:xfrm>
            <a:off x="444660" y="3270383"/>
            <a:ext cx="2541179" cy="1569660"/>
          </a:xfrm>
          <a:prstGeom prst="rect">
            <a:avLst/>
          </a:prstGeom>
          <a:noFill/>
        </p:spPr>
        <p:txBody>
          <a:bodyPr wrap="square" rtlCol="0">
            <a:spAutoFit/>
          </a:bodyPr>
          <a:lstStyle/>
          <a:p>
            <a:pPr algn="just"/>
            <a:r>
              <a:rPr lang="en-US" sz="1600" dirty="0" smtClean="0"/>
              <a:t>For creation of your own instance, you may </a:t>
            </a:r>
            <a:r>
              <a:rPr lang="en-US" sz="1600" dirty="0"/>
              <a:t>u</a:t>
            </a:r>
            <a:r>
              <a:rPr lang="en-US" sz="1600" dirty="0" smtClean="0"/>
              <a:t>se </a:t>
            </a:r>
            <a:r>
              <a:rPr lang="en-US" sz="1600" b="1" dirty="0" smtClean="0"/>
              <a:t>AMI-Catalog</a:t>
            </a:r>
            <a:r>
              <a:rPr lang="en-US" sz="1600" dirty="0" smtClean="0"/>
              <a:t> to find the </a:t>
            </a:r>
            <a:r>
              <a:rPr lang="en-US" sz="1600" b="1" dirty="0" smtClean="0"/>
              <a:t>AMI ID</a:t>
            </a:r>
            <a:r>
              <a:rPr lang="en-US" sz="1600" dirty="0" smtClean="0"/>
              <a:t>. Ensure to select a right </a:t>
            </a:r>
            <a:r>
              <a:rPr lang="en-US" sz="1600" b="1" dirty="0" smtClean="0"/>
              <a:t>Region</a:t>
            </a:r>
            <a:r>
              <a:rPr lang="en-US" sz="1600" dirty="0" smtClean="0"/>
              <a:t> before search for AMI ID.</a:t>
            </a:r>
            <a:endParaRPr lang="en-US" sz="1600" dirty="0"/>
          </a:p>
        </p:txBody>
      </p:sp>
      <p:sp>
        <p:nvSpPr>
          <p:cNvPr id="3" name="Rectangle 2"/>
          <p:cNvSpPr/>
          <p:nvPr/>
        </p:nvSpPr>
        <p:spPr>
          <a:xfrm>
            <a:off x="708917" y="2635228"/>
            <a:ext cx="8597225" cy="369332"/>
          </a:xfrm>
          <a:prstGeom prst="rect">
            <a:avLst/>
          </a:prstGeom>
        </p:spPr>
        <p:txBody>
          <a:bodyPr wrap="none">
            <a:spAutoFit/>
          </a:bodyPr>
          <a:lstStyle/>
          <a:p>
            <a:r>
              <a:rPr lang="en-US" sz="1800" dirty="0">
                <a:hlinkClick r:id="rId7"/>
              </a:rPr>
              <a:t>https://</a:t>
            </a:r>
            <a:r>
              <a:rPr lang="en-US" sz="1800" dirty="0" smtClean="0">
                <a:hlinkClick r:id="rId7"/>
              </a:rPr>
              <a:t>registry.terraform.io/providers/hashicorp/aws/latest/docs/resources/instance</a:t>
            </a:r>
            <a:r>
              <a:rPr lang="en-US" sz="1800" dirty="0" smtClean="0"/>
              <a:t> </a:t>
            </a:r>
            <a:endParaRPr lang="en-US" sz="1800" dirty="0"/>
          </a:p>
        </p:txBody>
      </p:sp>
      <p:sp>
        <p:nvSpPr>
          <p:cNvPr id="14" name="TextBox 13"/>
          <p:cNvSpPr txBox="1"/>
          <p:nvPr/>
        </p:nvSpPr>
        <p:spPr>
          <a:xfrm>
            <a:off x="444660" y="2278432"/>
            <a:ext cx="8148384" cy="369332"/>
          </a:xfrm>
          <a:prstGeom prst="rect">
            <a:avLst/>
          </a:prstGeom>
          <a:noFill/>
        </p:spPr>
        <p:txBody>
          <a:bodyPr wrap="none" rtlCol="0">
            <a:spAutoFit/>
          </a:bodyPr>
          <a:lstStyle/>
          <a:p>
            <a:r>
              <a:rPr lang="en-US" sz="1800" dirty="0" smtClean="0"/>
              <a:t>Check the following link to see details for AWS Provider (ec2/</a:t>
            </a:r>
            <a:r>
              <a:rPr lang="en-US" sz="1800" dirty="0" err="1" smtClean="0"/>
              <a:t>aws_instances</a:t>
            </a:r>
            <a:r>
              <a:rPr lang="en-US" sz="1800" dirty="0"/>
              <a:t>)</a:t>
            </a:r>
            <a:r>
              <a:rPr lang="en-US" sz="1800" dirty="0" smtClean="0"/>
              <a:t>:</a:t>
            </a:r>
            <a:endParaRPr lang="en-US" sz="1800" dirty="0"/>
          </a:p>
        </p:txBody>
      </p:sp>
      <p:pic>
        <p:nvPicPr>
          <p:cNvPr id="4" name="Picture 3"/>
          <p:cNvPicPr>
            <a:picLocks noChangeAspect="1"/>
          </p:cNvPicPr>
          <p:nvPr/>
        </p:nvPicPr>
        <p:blipFill rotWithShape="1">
          <a:blip r:embed="rId8"/>
          <a:srcRect b="3421"/>
          <a:stretch/>
        </p:blipFill>
        <p:spPr>
          <a:xfrm>
            <a:off x="3198115" y="3361356"/>
            <a:ext cx="4703494" cy="3379983"/>
          </a:xfrm>
          <a:prstGeom prst="rect">
            <a:avLst/>
          </a:prstGeom>
        </p:spPr>
      </p:pic>
    </p:spTree>
    <p:extLst>
      <p:ext uri="{BB962C8B-B14F-4D97-AF65-F5344CB8AC3E}">
        <p14:creationId xmlns:p14="http://schemas.microsoft.com/office/powerpoint/2010/main" val="25854365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Ansible + Terraform</a:t>
            </a:r>
            <a:endParaRPr dirty="0">
              <a:latin typeface="+mj-lt"/>
            </a:endParaRPr>
          </a:p>
        </p:txBody>
      </p:sp>
      <p:sp>
        <p:nvSpPr>
          <p:cNvPr id="2" name="Rectangle 1"/>
          <p:cNvSpPr/>
          <p:nvPr/>
        </p:nvSpPr>
        <p:spPr>
          <a:xfrm>
            <a:off x="121765" y="1867316"/>
            <a:ext cx="5500224" cy="369332"/>
          </a:xfrm>
          <a:prstGeom prst="rect">
            <a:avLst/>
          </a:prstGeom>
        </p:spPr>
        <p:txBody>
          <a:bodyPr wrap="none">
            <a:spAutoFit/>
          </a:bodyPr>
          <a:lstStyle/>
          <a:p>
            <a:r>
              <a:rPr lang="en-US" sz="1800" dirty="0">
                <a:hlinkClick r:id="rId4"/>
              </a:rPr>
              <a:t>https://</a:t>
            </a:r>
            <a:r>
              <a:rPr lang="en-US" sz="1800" dirty="0" smtClean="0">
                <a:hlinkClick r:id="rId4"/>
              </a:rPr>
              <a:t>www.youtube.com/watch?v=vQSDWa8MlN8</a:t>
            </a:r>
            <a:r>
              <a:rPr lang="en-US" sz="1800" dirty="0" smtClean="0"/>
              <a:t> </a:t>
            </a:r>
            <a:endParaRPr lang="en-US" sz="1800" dirty="0"/>
          </a:p>
        </p:txBody>
      </p:sp>
      <p:sp>
        <p:nvSpPr>
          <p:cNvPr id="3" name="TextBox 2"/>
          <p:cNvSpPr txBox="1"/>
          <p:nvPr/>
        </p:nvSpPr>
        <p:spPr>
          <a:xfrm>
            <a:off x="121765" y="1405651"/>
            <a:ext cx="4201791" cy="461665"/>
          </a:xfrm>
          <a:prstGeom prst="rect">
            <a:avLst/>
          </a:prstGeom>
          <a:noFill/>
        </p:spPr>
        <p:txBody>
          <a:bodyPr wrap="none" rtlCol="0">
            <a:spAutoFit/>
          </a:bodyPr>
          <a:lstStyle/>
          <a:p>
            <a:r>
              <a:rPr lang="en-US" sz="2400" b="1" dirty="0" smtClean="0">
                <a:solidFill>
                  <a:schemeClr val="accent5">
                    <a:lumMod val="75000"/>
                  </a:schemeClr>
                </a:solidFill>
              </a:rPr>
              <a:t>Check This Video (Red Hat)</a:t>
            </a:r>
            <a:endParaRPr lang="en-US" sz="2400" b="1" dirty="0">
              <a:solidFill>
                <a:schemeClr val="accent5">
                  <a:lumMod val="75000"/>
                </a:schemeClr>
              </a:solidFill>
            </a:endParaRPr>
          </a:p>
        </p:txBody>
      </p:sp>
      <p:grpSp>
        <p:nvGrpSpPr>
          <p:cNvPr id="7" name="Group 6"/>
          <p:cNvGrpSpPr/>
          <p:nvPr/>
        </p:nvGrpSpPr>
        <p:grpSpPr>
          <a:xfrm>
            <a:off x="5795518" y="254643"/>
            <a:ext cx="6292423" cy="6430323"/>
            <a:chOff x="5795518" y="254643"/>
            <a:chExt cx="6292423" cy="6430323"/>
          </a:xfrm>
        </p:grpSpPr>
        <p:pic>
          <p:nvPicPr>
            <p:cNvPr id="4" name="Picture 3"/>
            <p:cNvPicPr>
              <a:picLocks noChangeAspect="1"/>
            </p:cNvPicPr>
            <p:nvPr/>
          </p:nvPicPr>
          <p:blipFill rotWithShape="1">
            <a:blip r:embed="rId5"/>
            <a:srcRect t="12124" b="6579"/>
            <a:stretch/>
          </p:blipFill>
          <p:spPr>
            <a:xfrm>
              <a:off x="5795518" y="272591"/>
              <a:ext cx="6292423" cy="6394427"/>
            </a:xfrm>
            <a:prstGeom prst="rect">
              <a:avLst/>
            </a:prstGeom>
          </p:spPr>
        </p:pic>
        <p:sp>
          <p:nvSpPr>
            <p:cNvPr id="5" name="Rectangle 4"/>
            <p:cNvSpPr/>
            <p:nvPr/>
          </p:nvSpPr>
          <p:spPr>
            <a:xfrm>
              <a:off x="5795518" y="254643"/>
              <a:ext cx="697879" cy="298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95518" y="5731397"/>
              <a:ext cx="605282" cy="953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28385" y="272591"/>
              <a:ext cx="491933" cy="298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133231" y="3713778"/>
            <a:ext cx="5179623" cy="369332"/>
          </a:xfrm>
          <a:prstGeom prst="rect">
            <a:avLst/>
          </a:prstGeom>
        </p:spPr>
        <p:txBody>
          <a:bodyPr wrap="none">
            <a:spAutoFit/>
          </a:bodyPr>
          <a:lstStyle/>
          <a:p>
            <a:r>
              <a:rPr lang="en-US" sz="1800" dirty="0">
                <a:hlinkClick r:id="rId6"/>
              </a:rPr>
              <a:t>https://</a:t>
            </a:r>
            <a:r>
              <a:rPr lang="en-US" sz="1800" dirty="0" smtClean="0">
                <a:hlinkClick r:id="rId6"/>
              </a:rPr>
              <a:t>www.youtube.com/watch?v=5hycyr-8EKs</a:t>
            </a:r>
            <a:r>
              <a:rPr lang="en-US" sz="1800" dirty="0" smtClean="0"/>
              <a:t> </a:t>
            </a:r>
            <a:endParaRPr lang="en-US" sz="1800" dirty="0"/>
          </a:p>
        </p:txBody>
      </p:sp>
      <p:sp>
        <p:nvSpPr>
          <p:cNvPr id="12" name="TextBox 11"/>
          <p:cNvSpPr txBox="1"/>
          <p:nvPr/>
        </p:nvSpPr>
        <p:spPr>
          <a:xfrm>
            <a:off x="121765" y="3357611"/>
            <a:ext cx="3741730" cy="461665"/>
          </a:xfrm>
          <a:prstGeom prst="rect">
            <a:avLst/>
          </a:prstGeom>
          <a:noFill/>
        </p:spPr>
        <p:txBody>
          <a:bodyPr wrap="none" rtlCol="0">
            <a:spAutoFit/>
          </a:bodyPr>
          <a:lstStyle/>
          <a:p>
            <a:r>
              <a:rPr lang="en-US" sz="2400" b="1" dirty="0" smtClean="0">
                <a:solidFill>
                  <a:schemeClr val="accent5">
                    <a:lumMod val="75000"/>
                  </a:schemeClr>
                </a:solidFill>
              </a:rPr>
              <a:t>NetworkChuck (Ansible)</a:t>
            </a:r>
            <a:endParaRPr lang="en-US" sz="2400" b="1" dirty="0">
              <a:solidFill>
                <a:schemeClr val="accent5">
                  <a:lumMod val="75000"/>
                </a:schemeClr>
              </a:solidFill>
            </a:endParaRPr>
          </a:p>
        </p:txBody>
      </p:sp>
      <p:sp>
        <p:nvSpPr>
          <p:cNvPr id="11" name="Rectangle 10"/>
          <p:cNvSpPr/>
          <p:nvPr/>
        </p:nvSpPr>
        <p:spPr>
          <a:xfrm>
            <a:off x="133231" y="4834424"/>
            <a:ext cx="5346335" cy="369332"/>
          </a:xfrm>
          <a:prstGeom prst="rect">
            <a:avLst/>
          </a:prstGeom>
        </p:spPr>
        <p:txBody>
          <a:bodyPr wrap="none">
            <a:spAutoFit/>
          </a:bodyPr>
          <a:lstStyle/>
          <a:p>
            <a:r>
              <a:rPr lang="en-US" sz="1800" dirty="0">
                <a:hlinkClick r:id="rId7"/>
              </a:rPr>
              <a:t>https://</a:t>
            </a:r>
            <a:r>
              <a:rPr lang="en-US" sz="1800" dirty="0" smtClean="0">
                <a:hlinkClick r:id="rId7"/>
              </a:rPr>
              <a:t>www.youtube.com/watch?v=a3vVUiLzm8w</a:t>
            </a:r>
            <a:r>
              <a:rPr lang="en-US" sz="1800" dirty="0" smtClean="0"/>
              <a:t> </a:t>
            </a:r>
            <a:endParaRPr lang="en-US" sz="1800" dirty="0"/>
          </a:p>
        </p:txBody>
      </p:sp>
      <p:sp>
        <p:nvSpPr>
          <p:cNvPr id="14" name="TextBox 13"/>
          <p:cNvSpPr txBox="1"/>
          <p:nvPr/>
        </p:nvSpPr>
        <p:spPr>
          <a:xfrm>
            <a:off x="133231" y="4474551"/>
            <a:ext cx="4254691" cy="461665"/>
          </a:xfrm>
          <a:prstGeom prst="rect">
            <a:avLst/>
          </a:prstGeom>
          <a:noFill/>
        </p:spPr>
        <p:txBody>
          <a:bodyPr wrap="none" rtlCol="0">
            <a:spAutoFit/>
          </a:bodyPr>
          <a:lstStyle/>
          <a:p>
            <a:r>
              <a:rPr lang="en-US" sz="2400" b="1" dirty="0" smtClean="0">
                <a:solidFill>
                  <a:schemeClr val="accent5">
                    <a:lumMod val="75000"/>
                  </a:schemeClr>
                </a:solidFill>
              </a:rPr>
              <a:t>John Hammond (Terraform)</a:t>
            </a:r>
            <a:endParaRPr lang="en-US" sz="2400" b="1" dirty="0">
              <a:solidFill>
                <a:schemeClr val="accent5">
                  <a:lumMod val="75000"/>
                </a:schemeClr>
              </a:solidFill>
            </a:endParaRPr>
          </a:p>
        </p:txBody>
      </p:sp>
    </p:spTree>
    <p:extLst>
      <p:ext uri="{BB962C8B-B14F-4D97-AF65-F5344CB8AC3E}">
        <p14:creationId xmlns:p14="http://schemas.microsoft.com/office/powerpoint/2010/main" val="32657241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096"/>
        <p:cNvGrpSpPr/>
        <p:nvPr/>
      </p:nvGrpSpPr>
      <p:grpSpPr>
        <a:xfrm>
          <a:off x="0" y="0"/>
          <a:ext cx="0" cy="0"/>
          <a:chOff x="0" y="0"/>
          <a:chExt cx="0" cy="0"/>
        </a:xfrm>
      </p:grpSpPr>
      <p:pic>
        <p:nvPicPr>
          <p:cNvPr id="8097" name="Google Shape;8097;p67"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8098" name="Google Shape;8098;p67"/>
          <p:cNvSpPr/>
          <p:nvPr/>
        </p:nvSpPr>
        <p:spPr>
          <a:xfrm>
            <a:off x="189068" y="209655"/>
            <a:ext cx="5646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End of Lecture </a:t>
            </a:r>
            <a:r>
              <a:rPr lang="en-US" sz="3200" b="1" i="0" u="none" strike="noStrike" cap="none" dirty="0" smtClean="0">
                <a:solidFill>
                  <a:srgbClr val="003C71"/>
                </a:solidFill>
                <a:latin typeface="Arial"/>
                <a:ea typeface="Arial"/>
                <a:cs typeface="Arial"/>
                <a:sym typeface="Arial"/>
              </a:rPr>
              <a:t>#7</a:t>
            </a:r>
            <a:endParaRPr sz="3200" b="1" i="0" u="none" strike="noStrike" cap="none" dirty="0">
              <a:solidFill>
                <a:srgbClr val="003C71"/>
              </a:solidFill>
              <a:latin typeface="Arial"/>
              <a:ea typeface="Arial"/>
              <a:cs typeface="Arial"/>
              <a:sym typeface="Arial"/>
            </a:endParaRPr>
          </a:p>
        </p:txBody>
      </p:sp>
      <p:pic>
        <p:nvPicPr>
          <p:cNvPr id="8099" name="Google Shape;8099;p67"/>
          <p:cNvPicPr preferRelativeResize="0"/>
          <p:nvPr/>
        </p:nvPicPr>
        <p:blipFill rotWithShape="1">
          <a:blip r:embed="rId5">
            <a:alphaModFix/>
          </a:blip>
          <a:srcRect/>
          <a:stretch/>
        </p:blipFill>
        <p:spPr>
          <a:xfrm>
            <a:off x="2085996" y="1278110"/>
            <a:ext cx="4933950" cy="8875541"/>
          </a:xfrm>
          <a:prstGeom prst="ellipse">
            <a:avLst/>
          </a:prstGeom>
          <a:noFill/>
          <a:ln>
            <a:noFill/>
          </a:ln>
          <a:effectLst>
            <a:outerShdw dist="35921" dir="2700000" algn="ctr" rotWithShape="0">
              <a:schemeClr val="lt2"/>
            </a:outerShdw>
          </a:effectLst>
        </p:spPr>
      </p:pic>
      <p:sp>
        <p:nvSpPr>
          <p:cNvPr id="8100" name="Google Shape;8100;p67"/>
          <p:cNvSpPr txBox="1"/>
          <p:nvPr/>
        </p:nvSpPr>
        <p:spPr>
          <a:xfrm>
            <a:off x="7019946" y="2847975"/>
            <a:ext cx="387170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dk1"/>
                </a:solidFill>
                <a:latin typeface="Arial"/>
                <a:ea typeface="Arial"/>
                <a:cs typeface="Arial"/>
                <a:sym typeface="Arial"/>
              </a:rPr>
              <a:t>THANK Y☺U</a:t>
            </a:r>
            <a:endParaRPr/>
          </a:p>
          <a:p>
            <a:pPr marL="0" marR="0" lvl="0" indent="0" algn="ctr" rtl="0">
              <a:spcBef>
                <a:spcPts val="0"/>
              </a:spcBef>
              <a:spcAft>
                <a:spcPts val="0"/>
              </a:spcAft>
              <a:buNone/>
            </a:pPr>
            <a:r>
              <a:rPr lang="en-US" sz="24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Dawood Sajjadi</a:t>
            </a: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extBox 2"/>
          <p:cNvSpPr txBox="1"/>
          <p:nvPr/>
        </p:nvSpPr>
        <p:spPr>
          <a:xfrm>
            <a:off x="534746" y="230820"/>
            <a:ext cx="8682185" cy="584775"/>
          </a:xfrm>
          <a:prstGeom prst="rect">
            <a:avLst/>
          </a:prstGeom>
          <a:noFill/>
        </p:spPr>
        <p:txBody>
          <a:bodyPr wrap="none" rtlCol="0">
            <a:spAutoFit/>
          </a:bodyPr>
          <a:lstStyle/>
          <a:p>
            <a:r>
              <a:rPr lang="en-CA" sz="3200" b="1" dirty="0" smtClean="0">
                <a:solidFill>
                  <a:srgbClr val="002060"/>
                </a:solidFill>
                <a:latin typeface="Arial" panose="020B0604020202020204" pitchFamily="34" charset="0"/>
                <a:cs typeface="Arial" panose="020B0604020202020204" pitchFamily="34" charset="0"/>
              </a:rPr>
              <a:t>AWS Core Infrastructure-as-a-Service (IaaS)</a:t>
            </a:r>
            <a:endParaRPr lang="en-US" sz="3200" b="1" dirty="0">
              <a:solidFill>
                <a:srgbClr val="00206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708917" y="815595"/>
            <a:ext cx="11116355" cy="5173214"/>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5" name="TextBox 4"/>
          <p:cNvSpPr txBox="1"/>
          <p:nvPr/>
        </p:nvSpPr>
        <p:spPr>
          <a:xfrm>
            <a:off x="1243663" y="6581001"/>
            <a:ext cx="3828292" cy="276999"/>
          </a:xfrm>
          <a:prstGeom prst="rect">
            <a:avLst/>
          </a:prstGeom>
          <a:noFill/>
        </p:spPr>
        <p:txBody>
          <a:bodyPr wrap="none" rtlCol="0">
            <a:spAutoFit/>
          </a:bodyPr>
          <a:lstStyle/>
          <a:p>
            <a:r>
              <a:rPr lang="en-US" sz="1200" dirty="0" smtClean="0"/>
              <a:t>Reference: </a:t>
            </a:r>
            <a:r>
              <a:rPr lang="en-US" sz="1200" dirty="0" err="1" smtClean="0">
                <a:solidFill>
                  <a:srgbClr val="0070C0"/>
                </a:solidFill>
              </a:rPr>
              <a:t>AWSome</a:t>
            </a:r>
            <a:r>
              <a:rPr lang="en-US" sz="1200" dirty="0" smtClean="0">
                <a:solidFill>
                  <a:srgbClr val="0070C0"/>
                </a:solidFill>
              </a:rPr>
              <a:t> Day, </a:t>
            </a:r>
            <a:r>
              <a:rPr lang="en-US" sz="1200" dirty="0" err="1" smtClean="0">
                <a:solidFill>
                  <a:srgbClr val="0070C0"/>
                </a:solidFill>
              </a:rPr>
              <a:t>Michalynn</a:t>
            </a:r>
            <a:r>
              <a:rPr lang="en-US" sz="1200" dirty="0" smtClean="0">
                <a:solidFill>
                  <a:srgbClr val="0070C0"/>
                </a:solidFill>
              </a:rPr>
              <a:t> J. </a:t>
            </a:r>
            <a:r>
              <a:rPr lang="en-US" sz="1200" dirty="0" err="1" smtClean="0">
                <a:solidFill>
                  <a:srgbClr val="0070C0"/>
                </a:solidFill>
              </a:rPr>
              <a:t>Koziol</a:t>
            </a:r>
            <a:r>
              <a:rPr lang="en-US" sz="1200" dirty="0" smtClean="0">
                <a:solidFill>
                  <a:srgbClr val="0070C0"/>
                </a:solidFill>
              </a:rPr>
              <a:t> (2024)</a:t>
            </a:r>
            <a:endParaRPr lang="en-US" sz="1200" dirty="0">
              <a:solidFill>
                <a:srgbClr val="0070C0"/>
              </a:solidFill>
            </a:endParaRPr>
          </a:p>
        </p:txBody>
      </p:sp>
      <p:sp>
        <p:nvSpPr>
          <p:cNvPr id="6" name="Rectangle 5"/>
          <p:cNvSpPr/>
          <p:nvPr/>
        </p:nvSpPr>
        <p:spPr>
          <a:xfrm>
            <a:off x="10036971" y="147364"/>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2002718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6684" y="84846"/>
            <a:ext cx="11834751" cy="6130698"/>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 name="TextBox 3"/>
          <p:cNvSpPr txBox="1"/>
          <p:nvPr/>
        </p:nvSpPr>
        <p:spPr>
          <a:xfrm>
            <a:off x="1243663" y="6581001"/>
            <a:ext cx="3828292" cy="276999"/>
          </a:xfrm>
          <a:prstGeom prst="rect">
            <a:avLst/>
          </a:prstGeom>
          <a:noFill/>
        </p:spPr>
        <p:txBody>
          <a:bodyPr wrap="none" rtlCol="0">
            <a:spAutoFit/>
          </a:bodyPr>
          <a:lstStyle/>
          <a:p>
            <a:r>
              <a:rPr lang="en-US" sz="1200" dirty="0" smtClean="0"/>
              <a:t>Reference: </a:t>
            </a:r>
            <a:r>
              <a:rPr lang="en-US" sz="1200" dirty="0" err="1" smtClean="0">
                <a:solidFill>
                  <a:srgbClr val="0070C0"/>
                </a:solidFill>
              </a:rPr>
              <a:t>AWSome</a:t>
            </a:r>
            <a:r>
              <a:rPr lang="en-US" sz="1200" dirty="0" smtClean="0">
                <a:solidFill>
                  <a:srgbClr val="0070C0"/>
                </a:solidFill>
              </a:rPr>
              <a:t> Day, </a:t>
            </a:r>
            <a:r>
              <a:rPr lang="en-US" sz="1200" dirty="0" err="1" smtClean="0">
                <a:solidFill>
                  <a:srgbClr val="0070C0"/>
                </a:solidFill>
              </a:rPr>
              <a:t>Michalynn</a:t>
            </a:r>
            <a:r>
              <a:rPr lang="en-US" sz="1200" dirty="0" smtClean="0">
                <a:solidFill>
                  <a:srgbClr val="0070C0"/>
                </a:solidFill>
              </a:rPr>
              <a:t> J. </a:t>
            </a:r>
            <a:r>
              <a:rPr lang="en-US" sz="1200" dirty="0" err="1" smtClean="0">
                <a:solidFill>
                  <a:srgbClr val="0070C0"/>
                </a:solidFill>
              </a:rPr>
              <a:t>Koziol</a:t>
            </a:r>
            <a:r>
              <a:rPr lang="en-US" sz="1200" dirty="0" smtClean="0">
                <a:solidFill>
                  <a:srgbClr val="0070C0"/>
                </a:solidFill>
              </a:rPr>
              <a:t> (2024)</a:t>
            </a:r>
            <a:endParaRPr lang="en-US" sz="1200" dirty="0">
              <a:solidFill>
                <a:srgbClr val="0070C0"/>
              </a:solidFill>
            </a:endParaRPr>
          </a:p>
        </p:txBody>
      </p:sp>
      <p:sp>
        <p:nvSpPr>
          <p:cNvPr id="5" name="Rectangle 4"/>
          <p:cNvSpPr/>
          <p:nvPr/>
        </p:nvSpPr>
        <p:spPr>
          <a:xfrm>
            <a:off x="10100442" y="337489"/>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30204240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300037" y="310243"/>
            <a:ext cx="11591925" cy="6172200"/>
          </a:xfrm>
          <a:prstGeom prst="rect">
            <a:avLst/>
          </a:prstGeom>
        </p:spPr>
      </p:pic>
      <p:sp>
        <p:nvSpPr>
          <p:cNvPr id="4" name="TextBox 3"/>
          <p:cNvSpPr txBox="1"/>
          <p:nvPr/>
        </p:nvSpPr>
        <p:spPr>
          <a:xfrm>
            <a:off x="1243663" y="6581001"/>
            <a:ext cx="3828292" cy="276999"/>
          </a:xfrm>
          <a:prstGeom prst="rect">
            <a:avLst/>
          </a:prstGeom>
          <a:noFill/>
        </p:spPr>
        <p:txBody>
          <a:bodyPr wrap="none" rtlCol="0">
            <a:spAutoFit/>
          </a:bodyPr>
          <a:lstStyle/>
          <a:p>
            <a:r>
              <a:rPr lang="en-US" sz="1200" dirty="0" smtClean="0"/>
              <a:t>Reference: </a:t>
            </a:r>
            <a:r>
              <a:rPr lang="en-US" sz="1200" dirty="0" err="1" smtClean="0">
                <a:solidFill>
                  <a:srgbClr val="0070C0"/>
                </a:solidFill>
              </a:rPr>
              <a:t>AWSome</a:t>
            </a:r>
            <a:r>
              <a:rPr lang="en-US" sz="1200" dirty="0" smtClean="0">
                <a:solidFill>
                  <a:srgbClr val="0070C0"/>
                </a:solidFill>
              </a:rPr>
              <a:t> Day, </a:t>
            </a:r>
            <a:r>
              <a:rPr lang="en-US" sz="1200" dirty="0" err="1" smtClean="0">
                <a:solidFill>
                  <a:srgbClr val="0070C0"/>
                </a:solidFill>
              </a:rPr>
              <a:t>Michalynn</a:t>
            </a:r>
            <a:r>
              <a:rPr lang="en-US" sz="1200" dirty="0" smtClean="0">
                <a:solidFill>
                  <a:srgbClr val="0070C0"/>
                </a:solidFill>
              </a:rPr>
              <a:t> J. </a:t>
            </a:r>
            <a:r>
              <a:rPr lang="en-US" sz="1200" dirty="0" err="1" smtClean="0">
                <a:solidFill>
                  <a:srgbClr val="0070C0"/>
                </a:solidFill>
              </a:rPr>
              <a:t>Koziol</a:t>
            </a:r>
            <a:r>
              <a:rPr lang="en-US" sz="1200" dirty="0" smtClean="0">
                <a:solidFill>
                  <a:srgbClr val="0070C0"/>
                </a:solidFill>
              </a:rPr>
              <a:t> (2024)</a:t>
            </a:r>
            <a:endParaRPr lang="en-US" sz="1200" dirty="0">
              <a:solidFill>
                <a:srgbClr val="0070C0"/>
              </a:solidFill>
            </a:endParaRPr>
          </a:p>
        </p:txBody>
      </p:sp>
      <p:sp>
        <p:nvSpPr>
          <p:cNvPr id="6" name="Rectangle 5"/>
          <p:cNvSpPr/>
          <p:nvPr/>
        </p:nvSpPr>
        <p:spPr>
          <a:xfrm>
            <a:off x="10100442" y="337489"/>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885151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rotWithShape="1">
          <a:blip r:embed="rId4"/>
          <a:srcRect l="13209" t="11622" r="12377" b="3335"/>
          <a:stretch/>
        </p:blipFill>
        <p:spPr>
          <a:xfrm>
            <a:off x="1417834" y="297913"/>
            <a:ext cx="9470573" cy="6134056"/>
          </a:xfrm>
          <a:prstGeom prst="rect">
            <a:avLst/>
          </a:prstGeom>
        </p:spPr>
      </p:pic>
      <p:sp>
        <p:nvSpPr>
          <p:cNvPr id="4" name="Rectangle 3"/>
          <p:cNvSpPr/>
          <p:nvPr/>
        </p:nvSpPr>
        <p:spPr>
          <a:xfrm>
            <a:off x="1417834" y="6431969"/>
            <a:ext cx="4342856" cy="307777"/>
          </a:xfrm>
          <a:prstGeom prst="rect">
            <a:avLst/>
          </a:prstGeom>
        </p:spPr>
        <p:txBody>
          <a:bodyPr wrap="none">
            <a:spAutoFit/>
          </a:bodyPr>
          <a:lstStyle/>
          <a:p>
            <a:r>
              <a:rPr lang="en-US" dirty="0">
                <a:hlinkClick r:id="rId5"/>
              </a:rPr>
              <a:t>https://allcloud.io/blog/aws-security-panel-summary</a:t>
            </a:r>
            <a:r>
              <a:rPr lang="en-US" dirty="0" smtClean="0">
                <a:hlinkClick r:id="rId5"/>
              </a:rPr>
              <a:t>/</a:t>
            </a:r>
            <a:r>
              <a:rPr lang="en-US" dirty="0" smtClean="0"/>
              <a:t> </a:t>
            </a:r>
            <a:endParaRPr lang="en-US" dirty="0"/>
          </a:p>
        </p:txBody>
      </p:sp>
      <p:sp>
        <p:nvSpPr>
          <p:cNvPr id="5" name="Rectangle 4"/>
          <p:cNvSpPr/>
          <p:nvPr/>
        </p:nvSpPr>
        <p:spPr>
          <a:xfrm>
            <a:off x="10496682" y="621969"/>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1338441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Learning Outcomes of Week </a:t>
            </a:r>
            <a:r>
              <a:rPr lang="en-US" sz="3200" b="1" i="0" u="none" strike="noStrike" cap="none" dirty="0" smtClean="0">
                <a:solidFill>
                  <a:srgbClr val="003C71"/>
                </a:solidFill>
                <a:latin typeface="Arial"/>
                <a:ea typeface="Arial"/>
                <a:cs typeface="Arial"/>
                <a:sym typeface="Arial"/>
              </a:rPr>
              <a:t>#7</a:t>
            </a:r>
            <a:endParaRPr sz="3200" b="1" i="0" u="none" strike="noStrike" cap="none" dirty="0">
              <a:solidFill>
                <a:srgbClr val="003C71"/>
              </a:solidFill>
              <a:latin typeface="Arial"/>
              <a:ea typeface="Arial"/>
              <a:cs typeface="Arial"/>
              <a:sym typeface="Arial"/>
            </a:endParaRPr>
          </a:p>
        </p:txBody>
      </p:sp>
      <p:sp>
        <p:nvSpPr>
          <p:cNvPr id="2" name="TextBox 1"/>
          <p:cNvSpPr txBox="1"/>
          <p:nvPr/>
        </p:nvSpPr>
        <p:spPr>
          <a:xfrm>
            <a:off x="571186" y="681891"/>
            <a:ext cx="11319124" cy="3785652"/>
          </a:xfrm>
          <a:prstGeom prst="rect">
            <a:avLst/>
          </a:prstGeom>
          <a:noFill/>
        </p:spPr>
        <p:txBody>
          <a:bodyPr wrap="none" rtlCol="0">
            <a:spAutoFit/>
          </a:bodyPr>
          <a:lstStyle/>
          <a:p>
            <a:pPr marL="457200" indent="-457200">
              <a:lnSpc>
                <a:spcPct val="200000"/>
              </a:lnSpc>
              <a:buAutoNum type="arabicPeriod"/>
            </a:pPr>
            <a:r>
              <a:rPr lang="en-US" sz="2000" dirty="0" smtClean="0"/>
              <a:t>Understand </a:t>
            </a:r>
            <a:r>
              <a:rPr lang="en-US" sz="2000" dirty="0"/>
              <a:t>the core concepts of </a:t>
            </a:r>
            <a:r>
              <a:rPr lang="en-US" sz="2000" dirty="0" smtClean="0">
                <a:solidFill>
                  <a:srgbClr val="FF0000"/>
                </a:solidFill>
              </a:rPr>
              <a:t>Automation</a:t>
            </a:r>
            <a:r>
              <a:rPr lang="en-US" sz="2000" dirty="0" smtClean="0"/>
              <a:t> </a:t>
            </a:r>
            <a:r>
              <a:rPr lang="en-US" sz="2000" dirty="0"/>
              <a:t>and </a:t>
            </a:r>
            <a:r>
              <a:rPr lang="en-US" sz="2000" dirty="0" smtClean="0">
                <a:solidFill>
                  <a:srgbClr val="FF0000"/>
                </a:solidFill>
              </a:rPr>
              <a:t>Infrastructure-as-Code </a:t>
            </a:r>
            <a:r>
              <a:rPr lang="en-US" sz="2000" dirty="0">
                <a:solidFill>
                  <a:srgbClr val="FF0000"/>
                </a:solidFill>
              </a:rPr>
              <a:t>(IaC). </a:t>
            </a:r>
            <a:endParaRPr lang="en-US" sz="2000" dirty="0" smtClean="0">
              <a:solidFill>
                <a:srgbClr val="FF0000"/>
              </a:solidFill>
            </a:endParaRPr>
          </a:p>
          <a:p>
            <a:pPr marL="457200" indent="-457200">
              <a:lnSpc>
                <a:spcPct val="200000"/>
              </a:lnSpc>
              <a:buAutoNum type="arabicPeriod"/>
            </a:pPr>
            <a:r>
              <a:rPr lang="en-US" sz="2000" dirty="0" smtClean="0"/>
              <a:t>Learn </a:t>
            </a:r>
            <a:r>
              <a:rPr lang="en-US" sz="2000" dirty="0"/>
              <a:t>how to use </a:t>
            </a:r>
            <a:r>
              <a:rPr lang="en-US" sz="2000" dirty="0">
                <a:solidFill>
                  <a:srgbClr val="FF0000"/>
                </a:solidFill>
              </a:rPr>
              <a:t>Ansible</a:t>
            </a:r>
            <a:r>
              <a:rPr lang="en-US" sz="2000" dirty="0"/>
              <a:t> to </a:t>
            </a:r>
            <a:r>
              <a:rPr lang="en-US" sz="2000" dirty="0" smtClean="0"/>
              <a:t>Automate </a:t>
            </a:r>
            <a:r>
              <a:rPr lang="en-US" sz="2000" dirty="0"/>
              <a:t>configuration management and software deployment. </a:t>
            </a:r>
            <a:endParaRPr lang="en-US" sz="2000" dirty="0" smtClean="0"/>
          </a:p>
          <a:p>
            <a:pPr marL="457200" indent="-457200">
              <a:lnSpc>
                <a:spcPct val="200000"/>
              </a:lnSpc>
              <a:buAutoNum type="arabicPeriod"/>
            </a:pPr>
            <a:r>
              <a:rPr lang="en-US" sz="2000" dirty="0" smtClean="0"/>
              <a:t>Explore </a:t>
            </a:r>
            <a:r>
              <a:rPr lang="en-US" sz="2000" dirty="0">
                <a:solidFill>
                  <a:srgbClr val="FF0000"/>
                </a:solidFill>
              </a:rPr>
              <a:t>Terraform</a:t>
            </a:r>
            <a:r>
              <a:rPr lang="en-US" sz="2000" dirty="0"/>
              <a:t> for provisioning and managing infrastructure across </a:t>
            </a:r>
            <a:r>
              <a:rPr lang="en-US" sz="2000" dirty="0" smtClean="0"/>
              <a:t>cloud </a:t>
            </a:r>
            <a:r>
              <a:rPr lang="en-US" sz="2000" dirty="0"/>
              <a:t>providers. </a:t>
            </a:r>
            <a:endParaRPr lang="en-US" sz="2000" dirty="0" smtClean="0"/>
          </a:p>
          <a:p>
            <a:pPr marL="457200" indent="-457200">
              <a:lnSpc>
                <a:spcPct val="200000"/>
              </a:lnSpc>
              <a:buAutoNum type="arabicPeriod"/>
            </a:pPr>
            <a:r>
              <a:rPr lang="en-US" sz="2000" dirty="0" smtClean="0"/>
              <a:t>Gain </a:t>
            </a:r>
            <a:r>
              <a:rPr lang="en-US" sz="2000" dirty="0"/>
              <a:t>hands-on experience writing </a:t>
            </a:r>
            <a:r>
              <a:rPr lang="en-US" sz="2000" dirty="0" smtClean="0"/>
              <a:t>simple </a:t>
            </a:r>
            <a:r>
              <a:rPr lang="en-US" sz="2000" dirty="0" smtClean="0">
                <a:solidFill>
                  <a:srgbClr val="FF0000"/>
                </a:solidFill>
              </a:rPr>
              <a:t>Ansible </a:t>
            </a:r>
            <a:r>
              <a:rPr lang="en-US" sz="2000" dirty="0">
                <a:solidFill>
                  <a:srgbClr val="FF0000"/>
                </a:solidFill>
              </a:rPr>
              <a:t>playbooks </a:t>
            </a:r>
            <a:r>
              <a:rPr lang="en-US" sz="2000" dirty="0"/>
              <a:t>and Terraform configuration files. </a:t>
            </a:r>
            <a:endParaRPr lang="en-US" sz="2000" dirty="0" smtClean="0"/>
          </a:p>
          <a:p>
            <a:pPr marL="457200" indent="-457200">
              <a:lnSpc>
                <a:spcPct val="200000"/>
              </a:lnSpc>
              <a:buAutoNum type="arabicPeriod"/>
            </a:pPr>
            <a:r>
              <a:rPr lang="en-US" sz="2000" dirty="0" smtClean="0"/>
              <a:t>Compare </a:t>
            </a:r>
            <a:r>
              <a:rPr lang="en-US" sz="2000" dirty="0"/>
              <a:t>and </a:t>
            </a:r>
            <a:r>
              <a:rPr lang="en-US" sz="2000" dirty="0" smtClean="0"/>
              <a:t>use </a:t>
            </a:r>
            <a:r>
              <a:rPr lang="en-US" sz="2000" dirty="0"/>
              <a:t>Ansible and Terraform for </a:t>
            </a:r>
            <a:r>
              <a:rPr lang="en-US" sz="2000" dirty="0">
                <a:solidFill>
                  <a:srgbClr val="FF0000"/>
                </a:solidFill>
              </a:rPr>
              <a:t>end-to-end automation </a:t>
            </a:r>
            <a:r>
              <a:rPr lang="en-US" sz="2000" dirty="0"/>
              <a:t>workflows. </a:t>
            </a:r>
            <a:endParaRPr lang="en-US" sz="2000" dirty="0" smtClean="0"/>
          </a:p>
          <a:p>
            <a:pPr marL="457200" indent="-457200">
              <a:lnSpc>
                <a:spcPct val="200000"/>
              </a:lnSpc>
              <a:buAutoNum type="arabicPeriod"/>
            </a:pPr>
            <a:r>
              <a:rPr lang="en-US" sz="2000" dirty="0" smtClean="0"/>
              <a:t>Develop </a:t>
            </a:r>
            <a:r>
              <a:rPr lang="en-US" sz="2000" dirty="0"/>
              <a:t>skills to implement </a:t>
            </a:r>
            <a:r>
              <a:rPr lang="en-US" sz="2000" dirty="0">
                <a:solidFill>
                  <a:srgbClr val="FF0000"/>
                </a:solidFill>
              </a:rPr>
              <a:t>scalable, repeatable, and efficient automation </a:t>
            </a:r>
            <a:r>
              <a:rPr lang="en-US" sz="2000" dirty="0" smtClean="0"/>
              <a:t>solutions.</a:t>
            </a:r>
            <a:endParaRPr lang="en-US" sz="2000" dirty="0"/>
          </a:p>
        </p:txBody>
      </p:sp>
    </p:spTree>
    <p:extLst>
      <p:ext uri="{BB962C8B-B14F-4D97-AF65-F5344CB8AC3E}">
        <p14:creationId xmlns:p14="http://schemas.microsoft.com/office/powerpoint/2010/main" val="305415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 name="Rectangle 1"/>
          <p:cNvSpPr/>
          <p:nvPr/>
        </p:nvSpPr>
        <p:spPr>
          <a:xfrm>
            <a:off x="547734" y="751731"/>
            <a:ext cx="7874906" cy="1323439"/>
          </a:xfrm>
          <a:prstGeom prst="rect">
            <a:avLst/>
          </a:prstGeom>
        </p:spPr>
        <p:txBody>
          <a:bodyPr wrap="square">
            <a:spAutoFit/>
          </a:bodyPr>
          <a:lstStyle/>
          <a:p>
            <a:pPr algn="just"/>
            <a:r>
              <a:rPr lang="en-US" sz="2000" dirty="0">
                <a:solidFill>
                  <a:srgbClr val="FF0000"/>
                </a:solidFill>
              </a:rPr>
              <a:t>The </a:t>
            </a:r>
            <a:r>
              <a:rPr lang="en-US" sz="2000" b="1" dirty="0">
                <a:solidFill>
                  <a:srgbClr val="FF0000"/>
                </a:solidFill>
              </a:rPr>
              <a:t>Ansible</a:t>
            </a:r>
            <a:r>
              <a:rPr lang="en-US" sz="2000" dirty="0">
                <a:solidFill>
                  <a:srgbClr val="FF0000"/>
                </a:solidFill>
              </a:rPr>
              <a:t> project is an open source </a:t>
            </a:r>
            <a:r>
              <a:rPr lang="en-US" sz="2000" dirty="0" smtClean="0">
                <a:solidFill>
                  <a:srgbClr val="FF0000"/>
                </a:solidFill>
              </a:rPr>
              <a:t>community sponsored </a:t>
            </a:r>
            <a:r>
              <a:rPr lang="en-US" sz="2000" dirty="0">
                <a:solidFill>
                  <a:srgbClr val="FF0000"/>
                </a:solidFill>
              </a:rPr>
              <a:t>by Red Hat. </a:t>
            </a:r>
            <a:r>
              <a:rPr lang="en-US" sz="2000" dirty="0" smtClean="0">
                <a:solidFill>
                  <a:srgbClr val="FF0000"/>
                </a:solidFill>
              </a:rPr>
              <a:t>It uses YAML to </a:t>
            </a:r>
            <a:r>
              <a:rPr lang="en-US" sz="2000" dirty="0">
                <a:solidFill>
                  <a:srgbClr val="FF0000"/>
                </a:solidFill>
              </a:rPr>
              <a:t>perfectly </a:t>
            </a:r>
            <a:r>
              <a:rPr lang="en-US" sz="2000" dirty="0" smtClean="0">
                <a:solidFill>
                  <a:srgbClr val="FF0000"/>
                </a:solidFill>
              </a:rPr>
              <a:t>describe IT application </a:t>
            </a:r>
            <a:r>
              <a:rPr lang="en-US" sz="2000" dirty="0">
                <a:solidFill>
                  <a:srgbClr val="FF0000"/>
                </a:solidFill>
              </a:rPr>
              <a:t>environments in Ansible </a:t>
            </a:r>
            <a:r>
              <a:rPr lang="en-US" sz="2000" b="1" dirty="0">
                <a:solidFill>
                  <a:srgbClr val="FF0000"/>
                </a:solidFill>
              </a:rPr>
              <a:t>Playbooks</a:t>
            </a:r>
            <a:r>
              <a:rPr lang="en-US" sz="2000" dirty="0" smtClean="0">
                <a:solidFill>
                  <a:srgbClr val="FF0000"/>
                </a:solidFill>
              </a:rPr>
              <a:t>. </a:t>
            </a:r>
            <a:r>
              <a:rPr lang="en-US" sz="2000" b="1" dirty="0" smtClean="0">
                <a:solidFill>
                  <a:srgbClr val="FF0000"/>
                </a:solidFill>
              </a:rPr>
              <a:t>Ansible</a:t>
            </a:r>
            <a:r>
              <a:rPr lang="en-US" sz="2000" dirty="0" smtClean="0">
                <a:solidFill>
                  <a:srgbClr val="FF0000"/>
                </a:solidFill>
              </a:rPr>
              <a:t> </a:t>
            </a:r>
            <a:r>
              <a:rPr lang="en-US" sz="2000" b="1" dirty="0">
                <a:solidFill>
                  <a:srgbClr val="FF0000"/>
                </a:solidFill>
              </a:rPr>
              <a:t>Engine</a:t>
            </a:r>
            <a:r>
              <a:rPr lang="en-US" sz="2000" dirty="0">
                <a:solidFill>
                  <a:srgbClr val="FF0000"/>
                </a:solidFill>
              </a:rPr>
              <a:t> is a supported product built </a:t>
            </a:r>
            <a:r>
              <a:rPr lang="en-US" sz="2000" dirty="0" smtClean="0">
                <a:solidFill>
                  <a:srgbClr val="FF0000"/>
                </a:solidFill>
              </a:rPr>
              <a:t>from the </a:t>
            </a:r>
            <a:r>
              <a:rPr lang="en-US" sz="2000" b="1" dirty="0">
                <a:solidFill>
                  <a:srgbClr val="FF0000"/>
                </a:solidFill>
              </a:rPr>
              <a:t>Ansible</a:t>
            </a:r>
            <a:r>
              <a:rPr lang="en-US" sz="2000" dirty="0">
                <a:solidFill>
                  <a:srgbClr val="FF0000"/>
                </a:solidFill>
              </a:rPr>
              <a:t> community project.</a:t>
            </a:r>
          </a:p>
        </p:txBody>
      </p:sp>
      <p:sp>
        <p:nvSpPr>
          <p:cNvPr id="4" name="Content Placeholder 2"/>
          <p:cNvSpPr txBox="1">
            <a:spLocks/>
          </p:cNvSpPr>
          <p:nvPr/>
        </p:nvSpPr>
        <p:spPr>
          <a:xfrm>
            <a:off x="851156" y="2931428"/>
            <a:ext cx="7480044" cy="7082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buFont typeface="Wingdings" panose="05000000000000000000" pitchFamily="2" charset="2"/>
              <a:buChar char="ü"/>
            </a:pPr>
            <a:r>
              <a:rPr lang="en-US" sz="2000" dirty="0" smtClean="0">
                <a:solidFill>
                  <a:srgbClr val="00B050"/>
                </a:solidFill>
              </a:rPr>
              <a:t>Overview of Configuration Management and Automation</a:t>
            </a:r>
          </a:p>
          <a:p>
            <a:pPr marL="285750" lvl="1" indent="-285750">
              <a:buFont typeface="Wingdings" panose="05000000000000000000" pitchFamily="2" charset="2"/>
              <a:buChar char="ü"/>
            </a:pPr>
            <a:r>
              <a:rPr lang="en-US" sz="2000" dirty="0" smtClean="0">
                <a:solidFill>
                  <a:srgbClr val="00B050"/>
                </a:solidFill>
              </a:rPr>
              <a:t>Implementing an agentless </a:t>
            </a:r>
            <a:r>
              <a:rPr lang="en-US" sz="2000" dirty="0">
                <a:solidFill>
                  <a:srgbClr val="00B050"/>
                </a:solidFill>
              </a:rPr>
              <a:t>a</a:t>
            </a:r>
            <a:r>
              <a:rPr lang="en-US" sz="2000" dirty="0" smtClean="0">
                <a:solidFill>
                  <a:srgbClr val="00B050"/>
                </a:solidFill>
              </a:rPr>
              <a:t>rchitecture to manage resources</a:t>
            </a:r>
            <a:endParaRPr lang="en-US" sz="2000" dirty="0">
              <a:solidFill>
                <a:srgbClr val="00B050"/>
              </a:solidFill>
            </a:endParaRPr>
          </a:p>
        </p:txBody>
      </p:sp>
      <p:sp>
        <p:nvSpPr>
          <p:cNvPr id="3" name="Rectangle 2"/>
          <p:cNvSpPr/>
          <p:nvPr/>
        </p:nvSpPr>
        <p:spPr>
          <a:xfrm>
            <a:off x="3086357" y="4150519"/>
            <a:ext cx="5153403" cy="2308324"/>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400" dirty="0" smtClean="0">
                <a:solidFill>
                  <a:srgbClr val="0070C0"/>
                </a:solidFill>
              </a:rPr>
              <a:t>Simple</a:t>
            </a:r>
            <a:r>
              <a:rPr lang="en-US" sz="2400" dirty="0">
                <a:solidFill>
                  <a:srgbClr val="0070C0"/>
                </a:solidFill>
              </a:rPr>
              <a:t>, YAML-based Playbooks</a:t>
            </a:r>
          </a:p>
          <a:p>
            <a:pPr marL="342900" indent="-342900">
              <a:lnSpc>
                <a:spcPct val="150000"/>
              </a:lnSpc>
              <a:buFont typeface="Wingdings" panose="05000000000000000000" pitchFamily="2" charset="2"/>
              <a:buChar char="ü"/>
            </a:pPr>
            <a:r>
              <a:rPr lang="en-US" sz="2400" dirty="0" smtClean="0">
                <a:solidFill>
                  <a:srgbClr val="0070C0"/>
                </a:solidFill>
              </a:rPr>
              <a:t>Agentless </a:t>
            </a:r>
            <a:r>
              <a:rPr lang="en-US" sz="2400" dirty="0">
                <a:solidFill>
                  <a:srgbClr val="0070C0"/>
                </a:solidFill>
              </a:rPr>
              <a:t>Approach</a:t>
            </a:r>
          </a:p>
          <a:p>
            <a:pPr marL="342900" indent="-342900">
              <a:lnSpc>
                <a:spcPct val="150000"/>
              </a:lnSpc>
              <a:buFont typeface="Wingdings" panose="05000000000000000000" pitchFamily="2" charset="2"/>
              <a:buChar char="ü"/>
            </a:pPr>
            <a:r>
              <a:rPr lang="en-US" sz="2400" dirty="0" smtClean="0">
                <a:solidFill>
                  <a:srgbClr val="0070C0"/>
                </a:solidFill>
              </a:rPr>
              <a:t>Scalability </a:t>
            </a:r>
            <a:r>
              <a:rPr lang="en-US" sz="2400" dirty="0">
                <a:solidFill>
                  <a:srgbClr val="0070C0"/>
                </a:solidFill>
              </a:rPr>
              <a:t>and Performance</a:t>
            </a:r>
          </a:p>
          <a:p>
            <a:pPr marL="342900" indent="-342900">
              <a:lnSpc>
                <a:spcPct val="150000"/>
              </a:lnSpc>
              <a:buFont typeface="Wingdings" panose="05000000000000000000" pitchFamily="2" charset="2"/>
              <a:buChar char="ü"/>
            </a:pPr>
            <a:r>
              <a:rPr lang="en-US" sz="2400" dirty="0" smtClean="0">
                <a:solidFill>
                  <a:srgbClr val="0070C0"/>
                </a:solidFill>
              </a:rPr>
              <a:t>Extensibility </a:t>
            </a:r>
            <a:r>
              <a:rPr lang="en-US" sz="2400" dirty="0">
                <a:solidFill>
                  <a:srgbClr val="0070C0"/>
                </a:solidFill>
              </a:rPr>
              <a:t>with Modules</a:t>
            </a:r>
          </a:p>
        </p:txBody>
      </p:sp>
      <p:pic>
        <p:nvPicPr>
          <p:cNvPr id="5" name="Picture 4"/>
          <p:cNvPicPr>
            <a:picLocks noChangeAspect="1"/>
          </p:cNvPicPr>
          <p:nvPr/>
        </p:nvPicPr>
        <p:blipFill>
          <a:blip r:embed="rId4"/>
          <a:stretch>
            <a:fillRect/>
          </a:stretch>
        </p:blipFill>
        <p:spPr>
          <a:xfrm>
            <a:off x="9113520" y="2397404"/>
            <a:ext cx="2438400" cy="3000375"/>
          </a:xfrm>
          <a:prstGeom prst="rect">
            <a:avLst/>
          </a:prstGeom>
        </p:spPr>
      </p:pic>
      <p:pic>
        <p:nvPicPr>
          <p:cNvPr id="6" name="Picture 5"/>
          <p:cNvPicPr>
            <a:picLocks noChangeAspect="1"/>
          </p:cNvPicPr>
          <p:nvPr/>
        </p:nvPicPr>
        <p:blipFill>
          <a:blip r:embed="rId5"/>
          <a:stretch>
            <a:fillRect/>
          </a:stretch>
        </p:blipFill>
        <p:spPr>
          <a:xfrm>
            <a:off x="9715498" y="1037838"/>
            <a:ext cx="1234444" cy="496769"/>
          </a:xfrm>
          <a:prstGeom prst="rect">
            <a:avLst/>
          </a:prstGeom>
        </p:spPr>
      </p:pic>
      <p:pic>
        <p:nvPicPr>
          <p:cNvPr id="7" name="Picture 6"/>
          <p:cNvPicPr>
            <a:picLocks noChangeAspect="1"/>
          </p:cNvPicPr>
          <p:nvPr/>
        </p:nvPicPr>
        <p:blipFill>
          <a:blip r:embed="rId6"/>
          <a:stretch>
            <a:fillRect/>
          </a:stretch>
        </p:blipFill>
        <p:spPr>
          <a:xfrm>
            <a:off x="9286482" y="1306876"/>
            <a:ext cx="2092476" cy="1318260"/>
          </a:xfrm>
          <a:prstGeom prst="rect">
            <a:avLst/>
          </a:prstGeom>
        </p:spPr>
      </p:pic>
      <p:sp>
        <p:nvSpPr>
          <p:cNvPr id="8" name="Rectangle 7"/>
          <p:cNvSpPr/>
          <p:nvPr/>
        </p:nvSpPr>
        <p:spPr>
          <a:xfrm>
            <a:off x="547734" y="2562096"/>
            <a:ext cx="2664512" cy="400110"/>
          </a:xfrm>
          <a:prstGeom prst="rect">
            <a:avLst/>
          </a:prstGeom>
        </p:spPr>
        <p:txBody>
          <a:bodyPr wrap="none">
            <a:spAutoFit/>
          </a:bodyPr>
          <a:lstStyle/>
          <a:p>
            <a:r>
              <a:rPr lang="en-US" sz="2000" b="1" dirty="0">
                <a:solidFill>
                  <a:srgbClr val="00B050"/>
                </a:solidFill>
              </a:rPr>
              <a:t>What Ansible Does?</a:t>
            </a:r>
          </a:p>
        </p:txBody>
      </p:sp>
      <p:sp>
        <p:nvSpPr>
          <p:cNvPr id="10" name="Rectangle 9"/>
          <p:cNvSpPr/>
          <p:nvPr/>
        </p:nvSpPr>
        <p:spPr>
          <a:xfrm>
            <a:off x="911501" y="4406339"/>
            <a:ext cx="1795684" cy="400110"/>
          </a:xfrm>
          <a:prstGeom prst="rect">
            <a:avLst/>
          </a:prstGeom>
        </p:spPr>
        <p:txBody>
          <a:bodyPr wrap="none">
            <a:spAutoFit/>
          </a:bodyPr>
          <a:lstStyle/>
          <a:p>
            <a:r>
              <a:rPr lang="en-US" sz="2000" b="1" dirty="0" smtClean="0">
                <a:solidFill>
                  <a:srgbClr val="0070C0"/>
                </a:solidFill>
              </a:rPr>
              <a:t>Key Features</a:t>
            </a:r>
            <a:endParaRPr lang="en-US" sz="2000" b="1" dirty="0">
              <a:solidFill>
                <a:srgbClr val="0070C0"/>
              </a:solidFill>
            </a:endParaRPr>
          </a:p>
        </p:txBody>
      </p:sp>
      <p:sp>
        <p:nvSpPr>
          <p:cNvPr id="11" name="Left Brace 10"/>
          <p:cNvSpPr/>
          <p:nvPr/>
        </p:nvSpPr>
        <p:spPr>
          <a:xfrm>
            <a:off x="2742910" y="4249095"/>
            <a:ext cx="416560" cy="2111172"/>
          </a:xfrm>
          <a:prstGeom prst="leftBrace">
            <a:avLst>
              <a:gd name="adj1" fmla="val 47357"/>
              <a:gd name="adj2" fmla="val 1871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74122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4126</TotalTime>
  <Words>2716</Words>
  <Application>Microsoft Office PowerPoint</Application>
  <PresentationFormat>Widescreen</PresentationFormat>
  <Paragraphs>296</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SegoeUI-Light</vt:lpstr>
      <vt:lpstr>Arial</vt:lpstr>
      <vt:lpstr>Nunito Sans</vt:lpstr>
      <vt:lpstr>Wingdings</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Script vs Ansible Playbook</vt:lpstr>
      <vt:lpstr>PowerPoint Presentation</vt:lpstr>
      <vt:lpstr>PowerPoint Presentation</vt:lpstr>
      <vt:lpstr>PowerPoint Presentation</vt:lpstr>
      <vt:lpstr>The Importance of Automation in SRE and DevOps</vt:lpstr>
      <vt:lpstr>How Ansible Works</vt:lpstr>
      <vt:lpstr>What is SSH (Secure Shell)?</vt:lpstr>
      <vt:lpstr>How Ansible Works</vt:lpstr>
      <vt:lpstr>Setting Up Ansible</vt:lpstr>
      <vt:lpstr>Ansible is Idempotent</vt:lpstr>
      <vt:lpstr>Ansible Galaxy</vt:lpstr>
      <vt:lpstr>PowerPoint Presentation</vt:lpstr>
      <vt:lpstr>Ansible docs/exercise </vt:lpstr>
      <vt:lpstr>Terraform, the de facto standard for IaC</vt:lpstr>
      <vt:lpstr>Terraform, the de facto standard for IaC</vt:lpstr>
      <vt:lpstr>Key benefits of Terraform</vt:lpstr>
      <vt:lpstr>Terraform Architecture</vt:lpstr>
      <vt:lpstr>How Terraform Works?</vt:lpstr>
      <vt:lpstr>How Terraform Works?</vt:lpstr>
      <vt:lpstr>Terraform Structure</vt:lpstr>
      <vt:lpstr>Terraform Structure</vt:lpstr>
      <vt:lpstr>Terraform Structure</vt:lpstr>
      <vt:lpstr>Terraform Configuration Files</vt:lpstr>
      <vt:lpstr>Terraform docs/exercise </vt:lpstr>
      <vt:lpstr>Ansible + Terraform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Dawood Sajjadi</dc:creator>
  <cp:lastModifiedBy>Dawood Sajjadi</cp:lastModifiedBy>
  <cp:revision>102</cp:revision>
  <dcterms:created xsi:type="dcterms:W3CDTF">2020-01-18T07:24:59Z</dcterms:created>
  <dcterms:modified xsi:type="dcterms:W3CDTF">2025-03-01T21:17:09Z</dcterms:modified>
</cp:coreProperties>
</file>